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7" r:id="rId2"/>
    <p:sldId id="274" r:id="rId3"/>
    <p:sldId id="276" r:id="rId4"/>
    <p:sldId id="277" r:id="rId5"/>
    <p:sldId id="275" r:id="rId6"/>
    <p:sldId id="278" r:id="rId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10" autoAdjust="0"/>
    <p:restoredTop sz="96366" autoAdjust="0"/>
  </p:normalViewPr>
  <p:slideViewPr>
    <p:cSldViewPr snapToGrid="0">
      <p:cViewPr varScale="1">
        <p:scale>
          <a:sx n="92" d="100"/>
          <a:sy n="92" d="100"/>
        </p:scale>
        <p:origin x="13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jpe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B5361F-C56E-4AA9-A45F-06EBF3993A1D}" type="datetimeFigureOut">
              <a:rPr lang="zh-CN" altLang="en-US" smtClean="0"/>
              <a:t>2022/9/8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F1B4FC-BE02-4AB1-9B4F-3A64F099E1BD}" type="slidenum">
              <a:rPr lang="zh-CN" altLang="en-US" smtClean="0"/>
              <a:t>‹#›</a:t>
            </a:fld>
            <a:endParaRPr lang="zh-CN" altLang="en-US"/>
          </a:p>
        </p:txBody>
      </p:sp>
    </p:spTree>
    <p:extLst>
      <p:ext uri="{BB962C8B-B14F-4D97-AF65-F5344CB8AC3E}">
        <p14:creationId xmlns:p14="http://schemas.microsoft.com/office/powerpoint/2010/main" val="2146578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粘附性</a:t>
            </a:r>
            <a:endParaRPr lang="en-US" altLang="zh-CN" dirty="0"/>
          </a:p>
          <a:p>
            <a:r>
              <a:rPr lang="zh-CN" altLang="en-US" dirty="0"/>
              <a:t>模块化，可扩展性</a:t>
            </a:r>
            <a:endParaRPr lang="en-US" altLang="zh-CN" dirty="0"/>
          </a:p>
          <a:p>
            <a:r>
              <a:rPr lang="zh-CN" altLang="en-US" dirty="0"/>
              <a:t>快慢受体</a:t>
            </a:r>
          </a:p>
        </p:txBody>
      </p:sp>
      <p:sp>
        <p:nvSpPr>
          <p:cNvPr id="4" name="灯片编号占位符 3"/>
          <p:cNvSpPr>
            <a:spLocks noGrp="1"/>
          </p:cNvSpPr>
          <p:nvPr>
            <p:ph type="sldNum" sz="quarter" idx="5"/>
          </p:nvPr>
        </p:nvSpPr>
        <p:spPr/>
        <p:txBody>
          <a:bodyPr/>
          <a:lstStyle/>
          <a:p>
            <a:fld id="{6DF1B4FC-BE02-4AB1-9B4F-3A64F099E1BD}" type="slidenum">
              <a:rPr lang="zh-CN" altLang="en-US" smtClean="0"/>
              <a:t>2</a:t>
            </a:fld>
            <a:endParaRPr lang="zh-CN" altLang="en-US"/>
          </a:p>
        </p:txBody>
      </p:sp>
    </p:spTree>
    <p:extLst>
      <p:ext uri="{BB962C8B-B14F-4D97-AF65-F5344CB8AC3E}">
        <p14:creationId xmlns:p14="http://schemas.microsoft.com/office/powerpoint/2010/main" val="464901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粘附性</a:t>
            </a:r>
            <a:endParaRPr lang="en-US" altLang="zh-CN" dirty="0"/>
          </a:p>
          <a:p>
            <a:r>
              <a:rPr lang="zh-CN" altLang="en-US" dirty="0"/>
              <a:t>模块化，可扩展性</a:t>
            </a:r>
          </a:p>
        </p:txBody>
      </p:sp>
      <p:sp>
        <p:nvSpPr>
          <p:cNvPr id="4" name="灯片编号占位符 3"/>
          <p:cNvSpPr>
            <a:spLocks noGrp="1"/>
          </p:cNvSpPr>
          <p:nvPr>
            <p:ph type="sldNum" sz="quarter" idx="5"/>
          </p:nvPr>
        </p:nvSpPr>
        <p:spPr/>
        <p:txBody>
          <a:bodyPr/>
          <a:lstStyle/>
          <a:p>
            <a:fld id="{6DF1B4FC-BE02-4AB1-9B4F-3A64F099E1BD}" type="slidenum">
              <a:rPr lang="zh-CN" altLang="en-US" smtClean="0"/>
              <a:t>3</a:t>
            </a:fld>
            <a:endParaRPr lang="zh-CN" altLang="en-US"/>
          </a:p>
        </p:txBody>
      </p:sp>
    </p:spTree>
    <p:extLst>
      <p:ext uri="{BB962C8B-B14F-4D97-AF65-F5344CB8AC3E}">
        <p14:creationId xmlns:p14="http://schemas.microsoft.com/office/powerpoint/2010/main" val="11259679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粘附性</a:t>
            </a:r>
            <a:endParaRPr lang="en-US" altLang="zh-CN" dirty="0"/>
          </a:p>
          <a:p>
            <a:r>
              <a:rPr lang="zh-CN" altLang="en-US" dirty="0"/>
              <a:t>模块化，可扩展性</a:t>
            </a:r>
          </a:p>
        </p:txBody>
      </p:sp>
      <p:sp>
        <p:nvSpPr>
          <p:cNvPr id="4" name="灯片编号占位符 3"/>
          <p:cNvSpPr>
            <a:spLocks noGrp="1"/>
          </p:cNvSpPr>
          <p:nvPr>
            <p:ph type="sldNum" sz="quarter" idx="5"/>
          </p:nvPr>
        </p:nvSpPr>
        <p:spPr/>
        <p:txBody>
          <a:bodyPr/>
          <a:lstStyle/>
          <a:p>
            <a:fld id="{6DF1B4FC-BE02-4AB1-9B4F-3A64F099E1BD}" type="slidenum">
              <a:rPr lang="zh-CN" altLang="en-US" smtClean="0"/>
              <a:t>4</a:t>
            </a:fld>
            <a:endParaRPr lang="zh-CN" altLang="en-US"/>
          </a:p>
        </p:txBody>
      </p:sp>
    </p:spTree>
    <p:extLst>
      <p:ext uri="{BB962C8B-B14F-4D97-AF65-F5344CB8AC3E}">
        <p14:creationId xmlns:p14="http://schemas.microsoft.com/office/powerpoint/2010/main" val="2811952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现在提出来一种概念就是传感致动一体化。</a:t>
            </a:r>
          </a:p>
        </p:txBody>
      </p:sp>
      <p:sp>
        <p:nvSpPr>
          <p:cNvPr id="4" name="灯片编号占位符 3"/>
          <p:cNvSpPr>
            <a:spLocks noGrp="1"/>
          </p:cNvSpPr>
          <p:nvPr>
            <p:ph type="sldNum" sz="quarter" idx="5"/>
          </p:nvPr>
        </p:nvSpPr>
        <p:spPr/>
        <p:txBody>
          <a:bodyPr/>
          <a:lstStyle/>
          <a:p>
            <a:fld id="{6DF1B4FC-BE02-4AB1-9B4F-3A64F099E1BD}" type="slidenum">
              <a:rPr lang="zh-CN" altLang="en-US" smtClean="0"/>
              <a:t>5</a:t>
            </a:fld>
            <a:endParaRPr lang="zh-CN" altLang="en-US"/>
          </a:p>
        </p:txBody>
      </p:sp>
    </p:spTree>
    <p:extLst>
      <p:ext uri="{BB962C8B-B14F-4D97-AF65-F5344CB8AC3E}">
        <p14:creationId xmlns:p14="http://schemas.microsoft.com/office/powerpoint/2010/main" val="5551532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粘附性</a:t>
            </a:r>
            <a:endParaRPr lang="en-US" altLang="zh-CN" dirty="0"/>
          </a:p>
          <a:p>
            <a:r>
              <a:rPr lang="zh-CN" altLang="en-US" dirty="0"/>
              <a:t>模块化，可扩展性</a:t>
            </a:r>
          </a:p>
        </p:txBody>
      </p:sp>
      <p:sp>
        <p:nvSpPr>
          <p:cNvPr id="4" name="灯片编号占位符 3"/>
          <p:cNvSpPr>
            <a:spLocks noGrp="1"/>
          </p:cNvSpPr>
          <p:nvPr>
            <p:ph type="sldNum" sz="quarter" idx="5"/>
          </p:nvPr>
        </p:nvSpPr>
        <p:spPr/>
        <p:txBody>
          <a:bodyPr/>
          <a:lstStyle/>
          <a:p>
            <a:fld id="{6DF1B4FC-BE02-4AB1-9B4F-3A64F099E1BD}" type="slidenum">
              <a:rPr lang="zh-CN" altLang="en-US" smtClean="0"/>
              <a:t>6</a:t>
            </a:fld>
            <a:endParaRPr lang="zh-CN" altLang="en-US"/>
          </a:p>
        </p:txBody>
      </p:sp>
    </p:spTree>
    <p:extLst>
      <p:ext uri="{BB962C8B-B14F-4D97-AF65-F5344CB8AC3E}">
        <p14:creationId xmlns:p14="http://schemas.microsoft.com/office/powerpoint/2010/main" val="3331867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9C6D9C-30A9-4510-B9C5-672627C0555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06CCB542-CDE6-4266-B270-21884FB7A0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B6B71F3E-3AE8-4007-81ED-4AD931FA3569}"/>
              </a:ext>
            </a:extLst>
          </p:cNvPr>
          <p:cNvSpPr>
            <a:spLocks noGrp="1"/>
          </p:cNvSpPr>
          <p:nvPr>
            <p:ph type="dt" sz="half" idx="10"/>
          </p:nvPr>
        </p:nvSpPr>
        <p:spPr/>
        <p:txBody>
          <a:bodyPr/>
          <a:lstStyle/>
          <a:p>
            <a:fld id="{1A775C0F-D5AC-46B3-B0D4-89399E96412A}" type="datetimeFigureOut">
              <a:rPr lang="zh-CN" altLang="en-US" smtClean="0"/>
              <a:t>2022/9/8</a:t>
            </a:fld>
            <a:endParaRPr lang="zh-CN" altLang="en-US"/>
          </a:p>
        </p:txBody>
      </p:sp>
      <p:sp>
        <p:nvSpPr>
          <p:cNvPr id="5" name="页脚占位符 4">
            <a:extLst>
              <a:ext uri="{FF2B5EF4-FFF2-40B4-BE49-F238E27FC236}">
                <a16:creationId xmlns:a16="http://schemas.microsoft.com/office/drawing/2014/main" id="{E1E815F8-8709-428B-8E4B-B1F08D5B882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F9E99F5-23C5-43DA-AF49-8DEED9F477BE}"/>
              </a:ext>
            </a:extLst>
          </p:cNvPr>
          <p:cNvSpPr>
            <a:spLocks noGrp="1"/>
          </p:cNvSpPr>
          <p:nvPr>
            <p:ph type="sldNum" sz="quarter" idx="12"/>
          </p:nvPr>
        </p:nvSpPr>
        <p:spPr/>
        <p:txBody>
          <a:body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959824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B2019A-CF70-4FD3-846F-F3F80178419F}"/>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6D3D96A0-70E8-418D-A824-DFE034391AEC}"/>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FC84C28-0605-4708-82BE-017CEB75233C}"/>
              </a:ext>
            </a:extLst>
          </p:cNvPr>
          <p:cNvSpPr>
            <a:spLocks noGrp="1"/>
          </p:cNvSpPr>
          <p:nvPr>
            <p:ph type="dt" sz="half" idx="10"/>
          </p:nvPr>
        </p:nvSpPr>
        <p:spPr/>
        <p:txBody>
          <a:bodyPr/>
          <a:lstStyle/>
          <a:p>
            <a:fld id="{1A775C0F-D5AC-46B3-B0D4-89399E96412A}" type="datetimeFigureOut">
              <a:rPr lang="zh-CN" altLang="en-US" smtClean="0"/>
              <a:t>2022/9/8</a:t>
            </a:fld>
            <a:endParaRPr lang="zh-CN" altLang="en-US"/>
          </a:p>
        </p:txBody>
      </p:sp>
      <p:sp>
        <p:nvSpPr>
          <p:cNvPr id="5" name="页脚占位符 4">
            <a:extLst>
              <a:ext uri="{FF2B5EF4-FFF2-40B4-BE49-F238E27FC236}">
                <a16:creationId xmlns:a16="http://schemas.microsoft.com/office/drawing/2014/main" id="{8C3C9524-C151-4B37-ADF3-106ECEC6CC1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E65E5AF-13A6-4A47-AE62-30AEDA07B706}"/>
              </a:ext>
            </a:extLst>
          </p:cNvPr>
          <p:cNvSpPr>
            <a:spLocks noGrp="1"/>
          </p:cNvSpPr>
          <p:nvPr>
            <p:ph type="sldNum" sz="quarter" idx="12"/>
          </p:nvPr>
        </p:nvSpPr>
        <p:spPr/>
        <p:txBody>
          <a:body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28092677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B4573D0D-F9C1-4166-A3C0-1CC87AB1AE5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7F898C0-4D38-40EB-A6B3-291CCAA981D5}"/>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016295C-0DA6-4F89-82FC-A385C43E924A}"/>
              </a:ext>
            </a:extLst>
          </p:cNvPr>
          <p:cNvSpPr>
            <a:spLocks noGrp="1"/>
          </p:cNvSpPr>
          <p:nvPr>
            <p:ph type="dt" sz="half" idx="10"/>
          </p:nvPr>
        </p:nvSpPr>
        <p:spPr/>
        <p:txBody>
          <a:bodyPr/>
          <a:lstStyle/>
          <a:p>
            <a:fld id="{1A775C0F-D5AC-46B3-B0D4-89399E96412A}" type="datetimeFigureOut">
              <a:rPr lang="zh-CN" altLang="en-US" smtClean="0"/>
              <a:t>2022/9/8</a:t>
            </a:fld>
            <a:endParaRPr lang="zh-CN" altLang="en-US"/>
          </a:p>
        </p:txBody>
      </p:sp>
      <p:sp>
        <p:nvSpPr>
          <p:cNvPr id="5" name="页脚占位符 4">
            <a:extLst>
              <a:ext uri="{FF2B5EF4-FFF2-40B4-BE49-F238E27FC236}">
                <a16:creationId xmlns:a16="http://schemas.microsoft.com/office/drawing/2014/main" id="{3669DF65-DAF3-4B4D-B721-80078A937DA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988C178-1FD8-4974-9A39-024EAE7C3766}"/>
              </a:ext>
            </a:extLst>
          </p:cNvPr>
          <p:cNvSpPr>
            <a:spLocks noGrp="1"/>
          </p:cNvSpPr>
          <p:nvPr>
            <p:ph type="sldNum" sz="quarter" idx="12"/>
          </p:nvPr>
        </p:nvSpPr>
        <p:spPr/>
        <p:txBody>
          <a:body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816002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8266A3-CC39-4B6D-9728-B735B05EFF0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8641647-F706-47A8-B3A8-ED4E6382AB61}"/>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DBABC7E-A798-4997-843F-BD5E9A4B4C6F}"/>
              </a:ext>
            </a:extLst>
          </p:cNvPr>
          <p:cNvSpPr>
            <a:spLocks noGrp="1"/>
          </p:cNvSpPr>
          <p:nvPr>
            <p:ph type="dt" sz="half" idx="10"/>
          </p:nvPr>
        </p:nvSpPr>
        <p:spPr/>
        <p:txBody>
          <a:bodyPr/>
          <a:lstStyle/>
          <a:p>
            <a:fld id="{1A775C0F-D5AC-46B3-B0D4-89399E96412A}" type="datetimeFigureOut">
              <a:rPr lang="zh-CN" altLang="en-US" smtClean="0"/>
              <a:t>2022/9/8</a:t>
            </a:fld>
            <a:endParaRPr lang="zh-CN" altLang="en-US"/>
          </a:p>
        </p:txBody>
      </p:sp>
      <p:sp>
        <p:nvSpPr>
          <p:cNvPr id="5" name="页脚占位符 4">
            <a:extLst>
              <a:ext uri="{FF2B5EF4-FFF2-40B4-BE49-F238E27FC236}">
                <a16:creationId xmlns:a16="http://schemas.microsoft.com/office/drawing/2014/main" id="{C2F214B7-2ABA-42C8-B07D-8E47C7E108A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4D94807-4BD3-44C4-B95E-F36C4888C2A5}"/>
              </a:ext>
            </a:extLst>
          </p:cNvPr>
          <p:cNvSpPr>
            <a:spLocks noGrp="1"/>
          </p:cNvSpPr>
          <p:nvPr>
            <p:ph type="sldNum" sz="quarter" idx="12"/>
          </p:nvPr>
        </p:nvSpPr>
        <p:spPr/>
        <p:txBody>
          <a:body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196958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C44846-6442-4C92-AF33-E615E49F71F7}"/>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9A7CF4F-AD6D-4136-9463-E81B2768C4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579F551-DAE3-444B-BE18-BB900E65C2FA}"/>
              </a:ext>
            </a:extLst>
          </p:cNvPr>
          <p:cNvSpPr>
            <a:spLocks noGrp="1"/>
          </p:cNvSpPr>
          <p:nvPr>
            <p:ph type="dt" sz="half" idx="10"/>
          </p:nvPr>
        </p:nvSpPr>
        <p:spPr/>
        <p:txBody>
          <a:bodyPr/>
          <a:lstStyle/>
          <a:p>
            <a:fld id="{1A775C0F-D5AC-46B3-B0D4-89399E96412A}" type="datetimeFigureOut">
              <a:rPr lang="zh-CN" altLang="en-US" smtClean="0"/>
              <a:t>2022/9/8</a:t>
            </a:fld>
            <a:endParaRPr lang="zh-CN" altLang="en-US"/>
          </a:p>
        </p:txBody>
      </p:sp>
      <p:sp>
        <p:nvSpPr>
          <p:cNvPr id="5" name="页脚占位符 4">
            <a:extLst>
              <a:ext uri="{FF2B5EF4-FFF2-40B4-BE49-F238E27FC236}">
                <a16:creationId xmlns:a16="http://schemas.microsoft.com/office/drawing/2014/main" id="{064D7ECB-08C8-44C1-8044-3DB3DBD9615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E2FE514-4B2F-48E0-A2BF-03E89709BA8A}"/>
              </a:ext>
            </a:extLst>
          </p:cNvPr>
          <p:cNvSpPr>
            <a:spLocks noGrp="1"/>
          </p:cNvSpPr>
          <p:nvPr>
            <p:ph type="sldNum" sz="quarter" idx="12"/>
          </p:nvPr>
        </p:nvSpPr>
        <p:spPr/>
        <p:txBody>
          <a:body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1918114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A3844C-2447-4582-AD4A-037E2DF83BB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D7BA968-6E1E-48DF-BE99-05F4BBA5230E}"/>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1FBA2EB6-691F-4A90-9190-AB905ED61776}"/>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F134B4E-3044-4B9F-8516-A0B908E4D02A}"/>
              </a:ext>
            </a:extLst>
          </p:cNvPr>
          <p:cNvSpPr>
            <a:spLocks noGrp="1"/>
          </p:cNvSpPr>
          <p:nvPr>
            <p:ph type="dt" sz="half" idx="10"/>
          </p:nvPr>
        </p:nvSpPr>
        <p:spPr/>
        <p:txBody>
          <a:bodyPr/>
          <a:lstStyle/>
          <a:p>
            <a:fld id="{1A775C0F-D5AC-46B3-B0D4-89399E96412A}" type="datetimeFigureOut">
              <a:rPr lang="zh-CN" altLang="en-US" smtClean="0"/>
              <a:t>2022/9/8</a:t>
            </a:fld>
            <a:endParaRPr lang="zh-CN" altLang="en-US"/>
          </a:p>
        </p:txBody>
      </p:sp>
      <p:sp>
        <p:nvSpPr>
          <p:cNvPr id="6" name="页脚占位符 5">
            <a:extLst>
              <a:ext uri="{FF2B5EF4-FFF2-40B4-BE49-F238E27FC236}">
                <a16:creationId xmlns:a16="http://schemas.microsoft.com/office/drawing/2014/main" id="{6422329C-7D70-4EDC-9E26-163D9AD37FE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C8A6A88-0509-46AE-8415-A0E72E8B4B60}"/>
              </a:ext>
            </a:extLst>
          </p:cNvPr>
          <p:cNvSpPr>
            <a:spLocks noGrp="1"/>
          </p:cNvSpPr>
          <p:nvPr>
            <p:ph type="sldNum" sz="quarter" idx="12"/>
          </p:nvPr>
        </p:nvSpPr>
        <p:spPr/>
        <p:txBody>
          <a:body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23181282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6C1972-6648-4DB9-BD23-90B6CC9E328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784D9EB-3840-417F-B3B8-8F7442C942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11DE3DEC-A955-45FA-9B0E-64EDC454D9FC}"/>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B7D13B88-9B9E-4263-86E1-C4DBA65A92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63BFD52D-9152-4CB1-8D64-4A42CF01918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7C8BDA0-C6B3-4341-BF01-3DD5885D742E}"/>
              </a:ext>
            </a:extLst>
          </p:cNvPr>
          <p:cNvSpPr>
            <a:spLocks noGrp="1"/>
          </p:cNvSpPr>
          <p:nvPr>
            <p:ph type="dt" sz="half" idx="10"/>
          </p:nvPr>
        </p:nvSpPr>
        <p:spPr/>
        <p:txBody>
          <a:bodyPr/>
          <a:lstStyle/>
          <a:p>
            <a:fld id="{1A775C0F-D5AC-46B3-B0D4-89399E96412A}" type="datetimeFigureOut">
              <a:rPr lang="zh-CN" altLang="en-US" smtClean="0"/>
              <a:t>2022/9/8</a:t>
            </a:fld>
            <a:endParaRPr lang="zh-CN" altLang="en-US"/>
          </a:p>
        </p:txBody>
      </p:sp>
      <p:sp>
        <p:nvSpPr>
          <p:cNvPr id="8" name="页脚占位符 7">
            <a:extLst>
              <a:ext uri="{FF2B5EF4-FFF2-40B4-BE49-F238E27FC236}">
                <a16:creationId xmlns:a16="http://schemas.microsoft.com/office/drawing/2014/main" id="{A23F45E1-BCC6-4682-9CC1-7139349E7418}"/>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7550A8B1-82B1-4EED-BDDF-5F143155D40B}"/>
              </a:ext>
            </a:extLst>
          </p:cNvPr>
          <p:cNvSpPr>
            <a:spLocks noGrp="1"/>
          </p:cNvSpPr>
          <p:nvPr>
            <p:ph type="sldNum" sz="quarter" idx="12"/>
          </p:nvPr>
        </p:nvSpPr>
        <p:spPr/>
        <p:txBody>
          <a:body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3369150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8B6CE4-B41D-4B9A-9A90-7C69B88C8375}"/>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9DAB8D1-B223-41DD-AB48-F2D768ED7F7D}"/>
              </a:ext>
            </a:extLst>
          </p:cNvPr>
          <p:cNvSpPr>
            <a:spLocks noGrp="1"/>
          </p:cNvSpPr>
          <p:nvPr>
            <p:ph type="dt" sz="half" idx="10"/>
          </p:nvPr>
        </p:nvSpPr>
        <p:spPr/>
        <p:txBody>
          <a:bodyPr/>
          <a:lstStyle/>
          <a:p>
            <a:fld id="{1A775C0F-D5AC-46B3-B0D4-89399E96412A}" type="datetimeFigureOut">
              <a:rPr lang="zh-CN" altLang="en-US" smtClean="0"/>
              <a:t>2022/9/8</a:t>
            </a:fld>
            <a:endParaRPr lang="zh-CN" altLang="en-US"/>
          </a:p>
        </p:txBody>
      </p:sp>
      <p:sp>
        <p:nvSpPr>
          <p:cNvPr id="4" name="页脚占位符 3">
            <a:extLst>
              <a:ext uri="{FF2B5EF4-FFF2-40B4-BE49-F238E27FC236}">
                <a16:creationId xmlns:a16="http://schemas.microsoft.com/office/drawing/2014/main" id="{17816B82-0420-40C6-8D1F-DED52E1873C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CEFC037-7037-447C-9273-E43C779950E7}"/>
              </a:ext>
            </a:extLst>
          </p:cNvPr>
          <p:cNvSpPr>
            <a:spLocks noGrp="1"/>
          </p:cNvSpPr>
          <p:nvPr>
            <p:ph type="sldNum" sz="quarter" idx="12"/>
          </p:nvPr>
        </p:nvSpPr>
        <p:spPr/>
        <p:txBody>
          <a:body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41854070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F1F9B0A-9AE7-4F95-A222-D6D40BBF3F4B}"/>
              </a:ext>
            </a:extLst>
          </p:cNvPr>
          <p:cNvSpPr>
            <a:spLocks noGrp="1"/>
          </p:cNvSpPr>
          <p:nvPr>
            <p:ph type="dt" sz="half" idx="10"/>
          </p:nvPr>
        </p:nvSpPr>
        <p:spPr/>
        <p:txBody>
          <a:bodyPr/>
          <a:lstStyle/>
          <a:p>
            <a:fld id="{1A775C0F-D5AC-46B3-B0D4-89399E96412A}" type="datetimeFigureOut">
              <a:rPr lang="zh-CN" altLang="en-US" smtClean="0"/>
              <a:t>2022/9/8</a:t>
            </a:fld>
            <a:endParaRPr lang="zh-CN" altLang="en-US"/>
          </a:p>
        </p:txBody>
      </p:sp>
      <p:sp>
        <p:nvSpPr>
          <p:cNvPr id="3" name="页脚占位符 2">
            <a:extLst>
              <a:ext uri="{FF2B5EF4-FFF2-40B4-BE49-F238E27FC236}">
                <a16:creationId xmlns:a16="http://schemas.microsoft.com/office/drawing/2014/main" id="{B0DFA34D-38AE-4DCF-9796-9BC300D8ED8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8109DC0-D8E0-4484-8067-377BCE8DA323}"/>
              </a:ext>
            </a:extLst>
          </p:cNvPr>
          <p:cNvSpPr>
            <a:spLocks noGrp="1"/>
          </p:cNvSpPr>
          <p:nvPr>
            <p:ph type="sldNum" sz="quarter" idx="12"/>
          </p:nvPr>
        </p:nvSpPr>
        <p:spPr/>
        <p:txBody>
          <a:body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40930933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645C45-F42F-4233-84BC-71311AABD25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3ACA65CB-02EA-42A1-A73A-DD03E4F909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AD1E6AAB-DD8D-49E7-AC07-EAF3C64752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4218658-BCDA-40FE-89EB-4E6D3938A50F}"/>
              </a:ext>
            </a:extLst>
          </p:cNvPr>
          <p:cNvSpPr>
            <a:spLocks noGrp="1"/>
          </p:cNvSpPr>
          <p:nvPr>
            <p:ph type="dt" sz="half" idx="10"/>
          </p:nvPr>
        </p:nvSpPr>
        <p:spPr/>
        <p:txBody>
          <a:bodyPr/>
          <a:lstStyle/>
          <a:p>
            <a:fld id="{1A775C0F-D5AC-46B3-B0D4-89399E96412A}" type="datetimeFigureOut">
              <a:rPr lang="zh-CN" altLang="en-US" smtClean="0"/>
              <a:t>2022/9/8</a:t>
            </a:fld>
            <a:endParaRPr lang="zh-CN" altLang="en-US"/>
          </a:p>
        </p:txBody>
      </p:sp>
      <p:sp>
        <p:nvSpPr>
          <p:cNvPr id="6" name="页脚占位符 5">
            <a:extLst>
              <a:ext uri="{FF2B5EF4-FFF2-40B4-BE49-F238E27FC236}">
                <a16:creationId xmlns:a16="http://schemas.microsoft.com/office/drawing/2014/main" id="{28194B2D-CEB5-4CE2-92C1-7745D1515CA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3F1252C-0A93-45EE-B34F-2A041BA2DE0D}"/>
              </a:ext>
            </a:extLst>
          </p:cNvPr>
          <p:cNvSpPr>
            <a:spLocks noGrp="1"/>
          </p:cNvSpPr>
          <p:nvPr>
            <p:ph type="sldNum" sz="quarter" idx="12"/>
          </p:nvPr>
        </p:nvSpPr>
        <p:spPr/>
        <p:txBody>
          <a:body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1190646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F7EC98-6CA4-479F-BD15-2CFBBBB573F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206A906-9234-4311-8276-1DC76CCFF0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C230A4A-6A25-4C81-9438-A2D9932F4F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4B1FA3A-9F81-4652-B25B-1522102E18E5}"/>
              </a:ext>
            </a:extLst>
          </p:cNvPr>
          <p:cNvSpPr>
            <a:spLocks noGrp="1"/>
          </p:cNvSpPr>
          <p:nvPr>
            <p:ph type="dt" sz="half" idx="10"/>
          </p:nvPr>
        </p:nvSpPr>
        <p:spPr/>
        <p:txBody>
          <a:bodyPr/>
          <a:lstStyle/>
          <a:p>
            <a:fld id="{1A775C0F-D5AC-46B3-B0D4-89399E96412A}" type="datetimeFigureOut">
              <a:rPr lang="zh-CN" altLang="en-US" smtClean="0"/>
              <a:t>2022/9/8</a:t>
            </a:fld>
            <a:endParaRPr lang="zh-CN" altLang="en-US"/>
          </a:p>
        </p:txBody>
      </p:sp>
      <p:sp>
        <p:nvSpPr>
          <p:cNvPr id="6" name="页脚占位符 5">
            <a:extLst>
              <a:ext uri="{FF2B5EF4-FFF2-40B4-BE49-F238E27FC236}">
                <a16:creationId xmlns:a16="http://schemas.microsoft.com/office/drawing/2014/main" id="{22D428D7-20AE-4C65-84F8-522CDBE03DE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EBACE52-42E6-4AE4-9967-D320293DED85}"/>
              </a:ext>
            </a:extLst>
          </p:cNvPr>
          <p:cNvSpPr>
            <a:spLocks noGrp="1"/>
          </p:cNvSpPr>
          <p:nvPr>
            <p:ph type="sldNum" sz="quarter" idx="12"/>
          </p:nvPr>
        </p:nvSpPr>
        <p:spPr/>
        <p:txBody>
          <a:body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1611791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F8477A3-333C-4756-B566-A5E8D38D85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C7A2D22-BE46-415C-B48B-8460FFD66F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CFB26CA-BF92-4988-867B-5128E9A96D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775C0F-D5AC-46B3-B0D4-89399E96412A}" type="datetimeFigureOut">
              <a:rPr lang="zh-CN" altLang="en-US" smtClean="0"/>
              <a:t>2022/9/8</a:t>
            </a:fld>
            <a:endParaRPr lang="zh-CN" altLang="en-US"/>
          </a:p>
        </p:txBody>
      </p:sp>
      <p:sp>
        <p:nvSpPr>
          <p:cNvPr id="5" name="页脚占位符 4">
            <a:extLst>
              <a:ext uri="{FF2B5EF4-FFF2-40B4-BE49-F238E27FC236}">
                <a16:creationId xmlns:a16="http://schemas.microsoft.com/office/drawing/2014/main" id="{301C0725-B19B-4829-A19E-82DE905A4A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4829770-1E90-4BF2-98E7-FBE2042814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99C61B-D366-4A49-9CCF-65504A8C294D}" type="slidenum">
              <a:rPr lang="zh-CN" altLang="en-US" smtClean="0"/>
              <a:t>‹#›</a:t>
            </a:fld>
            <a:endParaRPr lang="zh-CN" altLang="en-US"/>
          </a:p>
        </p:txBody>
      </p:sp>
    </p:spTree>
    <p:extLst>
      <p:ext uri="{BB962C8B-B14F-4D97-AF65-F5344CB8AC3E}">
        <p14:creationId xmlns:p14="http://schemas.microsoft.com/office/powerpoint/2010/main" val="23247810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AA9A89B4-B124-4CD3-A4E8-CDE2DCF5459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68033" y="384961"/>
            <a:ext cx="2382510" cy="644586"/>
          </a:xfrm>
          <a:prstGeom prst="rect">
            <a:avLst/>
          </a:prstGeom>
        </p:spPr>
      </p:pic>
      <p:pic>
        <p:nvPicPr>
          <p:cNvPr id="3" name="图片 2">
            <a:extLst>
              <a:ext uri="{FF2B5EF4-FFF2-40B4-BE49-F238E27FC236}">
                <a16:creationId xmlns:a16="http://schemas.microsoft.com/office/drawing/2014/main" id="{F8AEFE80-3466-4CAF-B087-E758F565A9A8}"/>
              </a:ext>
            </a:extLst>
          </p:cNvPr>
          <p:cNvPicPr>
            <a:picLocks noChangeAspect="1"/>
          </p:cNvPicPr>
          <p:nvPr/>
        </p:nvPicPr>
        <p:blipFill>
          <a:blip r:embed="rId3"/>
          <a:stretch>
            <a:fillRect/>
          </a:stretch>
        </p:blipFill>
        <p:spPr>
          <a:xfrm rot="10800000" flipH="1" flipV="1">
            <a:off x="9745824" y="0"/>
            <a:ext cx="2228275" cy="1029546"/>
          </a:xfrm>
          <a:prstGeom prst="rect">
            <a:avLst/>
          </a:prstGeom>
        </p:spPr>
      </p:pic>
      <p:cxnSp>
        <p:nvCxnSpPr>
          <p:cNvPr id="4" name="直接连接符 3">
            <a:extLst>
              <a:ext uri="{FF2B5EF4-FFF2-40B4-BE49-F238E27FC236}">
                <a16:creationId xmlns:a16="http://schemas.microsoft.com/office/drawing/2014/main" id="{C7A461F6-A374-42D7-AA23-9736C1B642AA}"/>
              </a:ext>
            </a:extLst>
          </p:cNvPr>
          <p:cNvCxnSpPr/>
          <p:nvPr/>
        </p:nvCxnSpPr>
        <p:spPr>
          <a:xfrm>
            <a:off x="0" y="1165013"/>
            <a:ext cx="12192000" cy="0"/>
          </a:xfrm>
          <a:prstGeom prst="line">
            <a:avLst/>
          </a:prstGeom>
          <a:ln w="28575"/>
        </p:spPr>
        <p:style>
          <a:lnRef idx="1">
            <a:schemeClr val="dk1"/>
          </a:lnRef>
          <a:fillRef idx="0">
            <a:schemeClr val="dk1"/>
          </a:fillRef>
          <a:effectRef idx="0">
            <a:schemeClr val="dk1"/>
          </a:effectRef>
          <a:fontRef idx="minor">
            <a:schemeClr val="tx1"/>
          </a:fontRef>
        </p:style>
      </p:cxnSp>
      <p:sp>
        <p:nvSpPr>
          <p:cNvPr id="5" name="文本框 4">
            <a:extLst>
              <a:ext uri="{FF2B5EF4-FFF2-40B4-BE49-F238E27FC236}">
                <a16:creationId xmlns:a16="http://schemas.microsoft.com/office/drawing/2014/main" id="{ED8AA0FB-BBA0-40D3-89A8-7EEB6045955F}"/>
              </a:ext>
            </a:extLst>
          </p:cNvPr>
          <p:cNvSpPr txBox="1"/>
          <p:nvPr/>
        </p:nvSpPr>
        <p:spPr>
          <a:xfrm>
            <a:off x="4966280" y="2337188"/>
            <a:ext cx="2392001" cy="830997"/>
          </a:xfrm>
          <a:prstGeom prst="rect">
            <a:avLst/>
          </a:prstGeom>
          <a:noFill/>
        </p:spPr>
        <p:txBody>
          <a:bodyPr wrap="none" rtlCol="0">
            <a:spAutoFit/>
          </a:bodyPr>
          <a:lstStyle/>
          <a:p>
            <a:r>
              <a:rPr lang="en-US" altLang="zh-CN" sz="4800" dirty="0"/>
              <a:t>8</a:t>
            </a:r>
            <a:r>
              <a:rPr lang="zh-CN" altLang="en-US" sz="4800" dirty="0"/>
              <a:t>月总结</a:t>
            </a:r>
          </a:p>
        </p:txBody>
      </p:sp>
      <p:sp>
        <p:nvSpPr>
          <p:cNvPr id="6" name="文本框 5">
            <a:extLst>
              <a:ext uri="{FF2B5EF4-FFF2-40B4-BE49-F238E27FC236}">
                <a16:creationId xmlns:a16="http://schemas.microsoft.com/office/drawing/2014/main" id="{DCFE6898-959F-447F-A280-3FAAB35E3312}"/>
              </a:ext>
            </a:extLst>
          </p:cNvPr>
          <p:cNvSpPr txBox="1"/>
          <p:nvPr/>
        </p:nvSpPr>
        <p:spPr>
          <a:xfrm>
            <a:off x="4870486" y="3286235"/>
            <a:ext cx="2829621" cy="954107"/>
          </a:xfrm>
          <a:prstGeom prst="rect">
            <a:avLst/>
          </a:prstGeom>
          <a:noFill/>
        </p:spPr>
        <p:txBody>
          <a:bodyPr wrap="none" rtlCol="0">
            <a:spAutoFit/>
          </a:bodyPr>
          <a:lstStyle/>
          <a:p>
            <a:r>
              <a:rPr lang="zh-CN" altLang="en-US" sz="2800" dirty="0"/>
              <a:t>汇报人：冀永胜</a:t>
            </a:r>
            <a:endParaRPr lang="en-US" altLang="zh-CN" sz="2800" dirty="0"/>
          </a:p>
          <a:p>
            <a:r>
              <a:rPr lang="zh-CN" altLang="en-US" sz="2800" dirty="0"/>
              <a:t>日期：</a:t>
            </a:r>
            <a:r>
              <a:rPr lang="en-US" altLang="zh-CN" sz="2800" dirty="0"/>
              <a:t>2022/9/7</a:t>
            </a:r>
            <a:endParaRPr lang="zh-CN" altLang="en-US" sz="2800" dirty="0"/>
          </a:p>
        </p:txBody>
      </p:sp>
    </p:spTree>
    <p:extLst>
      <p:ext uri="{BB962C8B-B14F-4D97-AF65-F5344CB8AC3E}">
        <p14:creationId xmlns:p14="http://schemas.microsoft.com/office/powerpoint/2010/main" val="1562896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14831CD5-52B9-F352-66E8-899A0C216BAC}"/>
              </a:ext>
            </a:extLst>
          </p:cNvPr>
          <p:cNvCxnSpPr>
            <a:cxnSpLocks/>
          </p:cNvCxnSpPr>
          <p:nvPr/>
        </p:nvCxnSpPr>
        <p:spPr>
          <a:xfrm flipV="1">
            <a:off x="583474" y="731521"/>
            <a:ext cx="11025051" cy="0"/>
          </a:xfrm>
          <a:prstGeom prst="line">
            <a:avLst/>
          </a:prstGeom>
          <a:ln w="19050">
            <a:solidFill>
              <a:srgbClr val="7030A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B2E858B2-716B-A216-5829-53DE764FD73B}"/>
              </a:ext>
            </a:extLst>
          </p:cNvPr>
          <p:cNvSpPr txBox="1"/>
          <p:nvPr/>
        </p:nvSpPr>
        <p:spPr>
          <a:xfrm>
            <a:off x="2569328" y="269856"/>
            <a:ext cx="7053341" cy="461665"/>
          </a:xfrm>
          <a:prstGeom prst="rect">
            <a:avLst/>
          </a:prstGeom>
          <a:noFill/>
        </p:spPr>
        <p:txBody>
          <a:bodyPr wrap="none" rtlCol="0">
            <a:spAutoFit/>
          </a:bodyPr>
          <a:lstStyle/>
          <a:p>
            <a:r>
              <a:rPr lang="en-US" altLang="zh-CN" sz="2400" dirty="0"/>
              <a:t>Designing an</a:t>
            </a:r>
            <a:r>
              <a:rPr lang="zh-CN" altLang="en-US" sz="2400" dirty="0"/>
              <a:t> </a:t>
            </a:r>
            <a:r>
              <a:rPr lang="en-US" altLang="zh-CN" sz="2400" dirty="0"/>
              <a:t>Effective</a:t>
            </a:r>
            <a:r>
              <a:rPr lang="zh-CN" altLang="en-US" sz="2400" dirty="0"/>
              <a:t> </a:t>
            </a:r>
            <a:r>
              <a:rPr lang="en-US" altLang="zh-CN" sz="2400" dirty="0"/>
              <a:t>Tactile Skin for Robots</a:t>
            </a:r>
            <a:endParaRPr lang="zh-CN" altLang="en-US" sz="2400" dirty="0"/>
          </a:p>
        </p:txBody>
      </p:sp>
      <p:sp>
        <p:nvSpPr>
          <p:cNvPr id="9" name="椭圆 8">
            <a:extLst>
              <a:ext uri="{FF2B5EF4-FFF2-40B4-BE49-F238E27FC236}">
                <a16:creationId xmlns:a16="http://schemas.microsoft.com/office/drawing/2014/main" id="{82C10A40-A98B-FF8D-1312-5B864A4390DB}"/>
              </a:ext>
            </a:extLst>
          </p:cNvPr>
          <p:cNvSpPr/>
          <p:nvPr/>
        </p:nvSpPr>
        <p:spPr>
          <a:xfrm>
            <a:off x="3605348" y="896984"/>
            <a:ext cx="4502331" cy="844732"/>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CN" sz="1600" dirty="0"/>
              <a:t>Designing an</a:t>
            </a:r>
            <a:r>
              <a:rPr lang="zh-CN" altLang="en-US" sz="1600" dirty="0"/>
              <a:t> </a:t>
            </a:r>
            <a:r>
              <a:rPr lang="en-US" altLang="zh-CN" sz="1600" dirty="0"/>
              <a:t>Effective</a:t>
            </a:r>
            <a:r>
              <a:rPr lang="zh-CN" altLang="en-US" sz="1600" dirty="0"/>
              <a:t> </a:t>
            </a:r>
            <a:r>
              <a:rPr lang="en-US" altLang="zh-CN" sz="1600" dirty="0"/>
              <a:t>Tactile </a:t>
            </a:r>
          </a:p>
          <a:p>
            <a:pPr algn="ctr"/>
            <a:r>
              <a:rPr lang="en-US" altLang="zh-CN" sz="1600" dirty="0"/>
              <a:t>Skin for Robots</a:t>
            </a:r>
            <a:endParaRPr lang="zh-CN" altLang="en-US" sz="1600" dirty="0"/>
          </a:p>
          <a:p>
            <a:pPr algn="ctr"/>
            <a:endParaRPr lang="zh-CN" altLang="en-US" dirty="0"/>
          </a:p>
        </p:txBody>
      </p:sp>
      <p:sp>
        <p:nvSpPr>
          <p:cNvPr id="10" name="椭圆 9">
            <a:extLst>
              <a:ext uri="{FF2B5EF4-FFF2-40B4-BE49-F238E27FC236}">
                <a16:creationId xmlns:a16="http://schemas.microsoft.com/office/drawing/2014/main" id="{6EF912B4-A7FE-D69F-014C-1375AB4D73AB}"/>
              </a:ext>
            </a:extLst>
          </p:cNvPr>
          <p:cNvSpPr/>
          <p:nvPr/>
        </p:nvSpPr>
        <p:spPr>
          <a:xfrm>
            <a:off x="8828314" y="2146662"/>
            <a:ext cx="2629988" cy="696675"/>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CN" dirty="0"/>
              <a:t>Manufacturing</a:t>
            </a:r>
            <a:endParaRPr lang="zh-CN" altLang="en-US" dirty="0"/>
          </a:p>
        </p:txBody>
      </p:sp>
      <p:sp>
        <p:nvSpPr>
          <p:cNvPr id="11" name="椭圆 10">
            <a:extLst>
              <a:ext uri="{FF2B5EF4-FFF2-40B4-BE49-F238E27FC236}">
                <a16:creationId xmlns:a16="http://schemas.microsoft.com/office/drawing/2014/main" id="{7201B79B-F8C7-2174-213F-650465385F59}"/>
              </a:ext>
            </a:extLst>
          </p:cNvPr>
          <p:cNvSpPr/>
          <p:nvPr/>
        </p:nvSpPr>
        <p:spPr>
          <a:xfrm>
            <a:off x="4901837" y="2197633"/>
            <a:ext cx="2629988" cy="696675"/>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CN" dirty="0"/>
              <a:t>Hardware</a:t>
            </a:r>
            <a:endParaRPr lang="zh-CN" altLang="en-US" dirty="0"/>
          </a:p>
        </p:txBody>
      </p:sp>
      <p:sp>
        <p:nvSpPr>
          <p:cNvPr id="12" name="椭圆 11">
            <a:extLst>
              <a:ext uri="{FF2B5EF4-FFF2-40B4-BE49-F238E27FC236}">
                <a16:creationId xmlns:a16="http://schemas.microsoft.com/office/drawing/2014/main" id="{74C6947B-070D-A5DB-4F74-0F484C9D4073}"/>
              </a:ext>
            </a:extLst>
          </p:cNvPr>
          <p:cNvSpPr/>
          <p:nvPr/>
        </p:nvSpPr>
        <p:spPr>
          <a:xfrm>
            <a:off x="975360" y="2303415"/>
            <a:ext cx="2629988" cy="696675"/>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CN" dirty="0"/>
              <a:t>Functionalities</a:t>
            </a:r>
            <a:endParaRPr lang="zh-CN" altLang="en-US" dirty="0"/>
          </a:p>
        </p:txBody>
      </p:sp>
      <p:sp>
        <p:nvSpPr>
          <p:cNvPr id="13" name="矩形 12">
            <a:extLst>
              <a:ext uri="{FF2B5EF4-FFF2-40B4-BE49-F238E27FC236}">
                <a16:creationId xmlns:a16="http://schemas.microsoft.com/office/drawing/2014/main" id="{D4DFE59F-4A17-C4F9-F39F-704355E30F07}"/>
              </a:ext>
            </a:extLst>
          </p:cNvPr>
          <p:cNvSpPr/>
          <p:nvPr/>
        </p:nvSpPr>
        <p:spPr>
          <a:xfrm>
            <a:off x="912223" y="3248285"/>
            <a:ext cx="2416628" cy="3374681"/>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15" name="直接连接符 14">
            <a:extLst>
              <a:ext uri="{FF2B5EF4-FFF2-40B4-BE49-F238E27FC236}">
                <a16:creationId xmlns:a16="http://schemas.microsoft.com/office/drawing/2014/main" id="{AC95A9E4-503F-E0A1-0BC6-7CC763F2541E}"/>
              </a:ext>
            </a:extLst>
          </p:cNvPr>
          <p:cNvCxnSpPr/>
          <p:nvPr/>
        </p:nvCxnSpPr>
        <p:spPr>
          <a:xfrm>
            <a:off x="1079863" y="3744674"/>
            <a:ext cx="1994262" cy="0"/>
          </a:xfrm>
          <a:prstGeom prst="line">
            <a:avLst/>
          </a:prstGeom>
        </p:spPr>
        <p:style>
          <a:lnRef idx="1">
            <a:schemeClr val="dk1"/>
          </a:lnRef>
          <a:fillRef idx="0">
            <a:schemeClr val="dk1"/>
          </a:fillRef>
          <a:effectRef idx="0">
            <a:schemeClr val="dk1"/>
          </a:effectRef>
          <a:fontRef idx="minor">
            <a:schemeClr val="tx1"/>
          </a:fontRef>
        </p:style>
      </p:cxnSp>
      <p:sp>
        <p:nvSpPr>
          <p:cNvPr id="16" name="矩形 15">
            <a:extLst>
              <a:ext uri="{FF2B5EF4-FFF2-40B4-BE49-F238E27FC236}">
                <a16:creationId xmlns:a16="http://schemas.microsoft.com/office/drawing/2014/main" id="{D847ACE2-8608-3F79-40F0-0F2CE0B1650A}"/>
              </a:ext>
            </a:extLst>
          </p:cNvPr>
          <p:cNvSpPr/>
          <p:nvPr/>
        </p:nvSpPr>
        <p:spPr>
          <a:xfrm>
            <a:off x="4008120" y="3248285"/>
            <a:ext cx="2468866" cy="340950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7" name="直接连接符 16">
            <a:extLst>
              <a:ext uri="{FF2B5EF4-FFF2-40B4-BE49-F238E27FC236}">
                <a16:creationId xmlns:a16="http://schemas.microsoft.com/office/drawing/2014/main" id="{4A466D92-35D7-8DB4-8B23-823E8F6DE494}"/>
              </a:ext>
            </a:extLst>
          </p:cNvPr>
          <p:cNvCxnSpPr/>
          <p:nvPr/>
        </p:nvCxnSpPr>
        <p:spPr>
          <a:xfrm>
            <a:off x="4175760" y="3744674"/>
            <a:ext cx="1994262" cy="0"/>
          </a:xfrm>
          <a:prstGeom prst="line">
            <a:avLst/>
          </a:prstGeom>
        </p:spPr>
        <p:style>
          <a:lnRef idx="1">
            <a:schemeClr val="dk1"/>
          </a:lnRef>
          <a:fillRef idx="0">
            <a:schemeClr val="dk1"/>
          </a:fillRef>
          <a:effectRef idx="0">
            <a:schemeClr val="dk1"/>
          </a:effectRef>
          <a:fontRef idx="minor">
            <a:schemeClr val="tx1"/>
          </a:fontRef>
        </p:style>
      </p:cxnSp>
      <p:sp>
        <p:nvSpPr>
          <p:cNvPr id="18" name="矩形 17">
            <a:extLst>
              <a:ext uri="{FF2B5EF4-FFF2-40B4-BE49-F238E27FC236}">
                <a16:creationId xmlns:a16="http://schemas.microsoft.com/office/drawing/2014/main" id="{660EA552-15D6-4A8A-30B3-887CE4DC15EF}"/>
              </a:ext>
            </a:extLst>
          </p:cNvPr>
          <p:cNvSpPr/>
          <p:nvPr/>
        </p:nvSpPr>
        <p:spPr>
          <a:xfrm>
            <a:off x="6642466" y="3248285"/>
            <a:ext cx="2754096" cy="3550664"/>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连接符 18">
            <a:extLst>
              <a:ext uri="{FF2B5EF4-FFF2-40B4-BE49-F238E27FC236}">
                <a16:creationId xmlns:a16="http://schemas.microsoft.com/office/drawing/2014/main" id="{B3D1DF58-3C0D-A71A-F4D7-DAD455E58CB2}"/>
              </a:ext>
            </a:extLst>
          </p:cNvPr>
          <p:cNvCxnSpPr/>
          <p:nvPr/>
        </p:nvCxnSpPr>
        <p:spPr>
          <a:xfrm>
            <a:off x="6834052" y="3779496"/>
            <a:ext cx="1994262" cy="0"/>
          </a:xfrm>
          <a:prstGeom prst="line">
            <a:avLst/>
          </a:prstGeom>
        </p:spPr>
        <p:style>
          <a:lnRef idx="1">
            <a:schemeClr val="dk1"/>
          </a:lnRef>
          <a:fillRef idx="0">
            <a:schemeClr val="dk1"/>
          </a:fillRef>
          <a:effectRef idx="0">
            <a:schemeClr val="dk1"/>
          </a:effectRef>
          <a:fontRef idx="minor">
            <a:schemeClr val="tx1"/>
          </a:fontRef>
        </p:style>
      </p:cxnSp>
      <p:sp>
        <p:nvSpPr>
          <p:cNvPr id="20" name="矩形 19">
            <a:extLst>
              <a:ext uri="{FF2B5EF4-FFF2-40B4-BE49-F238E27FC236}">
                <a16:creationId xmlns:a16="http://schemas.microsoft.com/office/drawing/2014/main" id="{3C7ED960-FDE4-6A14-E862-1C58249C21CD}"/>
              </a:ext>
            </a:extLst>
          </p:cNvPr>
          <p:cNvSpPr/>
          <p:nvPr/>
        </p:nvSpPr>
        <p:spPr>
          <a:xfrm>
            <a:off x="9448800" y="3283107"/>
            <a:ext cx="2416628" cy="3374681"/>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a:extLst>
              <a:ext uri="{FF2B5EF4-FFF2-40B4-BE49-F238E27FC236}">
                <a16:creationId xmlns:a16="http://schemas.microsoft.com/office/drawing/2014/main" id="{67622196-77BF-234A-ABD8-3EE9DF147218}"/>
              </a:ext>
            </a:extLst>
          </p:cNvPr>
          <p:cNvCxnSpPr/>
          <p:nvPr/>
        </p:nvCxnSpPr>
        <p:spPr>
          <a:xfrm>
            <a:off x="9616440" y="3779496"/>
            <a:ext cx="1994262" cy="0"/>
          </a:xfrm>
          <a:prstGeom prst="line">
            <a:avLst/>
          </a:prstGeom>
        </p:spPr>
        <p:style>
          <a:lnRef idx="1">
            <a:schemeClr val="dk1"/>
          </a:lnRef>
          <a:fillRef idx="0">
            <a:schemeClr val="dk1"/>
          </a:fillRef>
          <a:effectRef idx="0">
            <a:schemeClr val="dk1"/>
          </a:effectRef>
          <a:fontRef idx="minor">
            <a:schemeClr val="tx1"/>
          </a:fontRef>
        </p:style>
      </p:cxnSp>
      <p:sp>
        <p:nvSpPr>
          <p:cNvPr id="22" name="文本框 21">
            <a:extLst>
              <a:ext uri="{FF2B5EF4-FFF2-40B4-BE49-F238E27FC236}">
                <a16:creationId xmlns:a16="http://schemas.microsoft.com/office/drawing/2014/main" id="{5AF540F8-E793-695D-D499-2454CF55665F}"/>
              </a:ext>
            </a:extLst>
          </p:cNvPr>
          <p:cNvSpPr txBox="1"/>
          <p:nvPr/>
        </p:nvSpPr>
        <p:spPr>
          <a:xfrm>
            <a:off x="1345253" y="3411964"/>
            <a:ext cx="1548822" cy="369332"/>
          </a:xfrm>
          <a:prstGeom prst="rect">
            <a:avLst/>
          </a:prstGeom>
          <a:noFill/>
        </p:spPr>
        <p:txBody>
          <a:bodyPr wrap="none" rtlCol="0">
            <a:spAutoFit/>
          </a:bodyPr>
          <a:lstStyle/>
          <a:p>
            <a:r>
              <a:rPr lang="en-US" altLang="zh-CN" dirty="0"/>
              <a:t>Task Related</a:t>
            </a:r>
            <a:endParaRPr lang="zh-CN" altLang="en-US" dirty="0"/>
          </a:p>
        </p:txBody>
      </p:sp>
      <p:sp>
        <p:nvSpPr>
          <p:cNvPr id="23" name="文本框 22">
            <a:extLst>
              <a:ext uri="{FF2B5EF4-FFF2-40B4-BE49-F238E27FC236}">
                <a16:creationId xmlns:a16="http://schemas.microsoft.com/office/drawing/2014/main" id="{C886F05C-AC30-3CF4-C3CE-5A0469B5BE4C}"/>
              </a:ext>
            </a:extLst>
          </p:cNvPr>
          <p:cNvSpPr txBox="1"/>
          <p:nvPr/>
        </p:nvSpPr>
        <p:spPr>
          <a:xfrm>
            <a:off x="4010304" y="3364063"/>
            <a:ext cx="2414444" cy="369332"/>
          </a:xfrm>
          <a:prstGeom prst="rect">
            <a:avLst/>
          </a:prstGeom>
          <a:noFill/>
        </p:spPr>
        <p:txBody>
          <a:bodyPr wrap="none" rtlCol="0">
            <a:spAutoFit/>
          </a:bodyPr>
          <a:lstStyle/>
          <a:p>
            <a:r>
              <a:rPr lang="en-US" altLang="zh-CN" dirty="0"/>
              <a:t>Mechanical/Physical</a:t>
            </a:r>
            <a:endParaRPr lang="zh-CN" altLang="en-US" dirty="0"/>
          </a:p>
        </p:txBody>
      </p:sp>
      <p:sp>
        <p:nvSpPr>
          <p:cNvPr id="24" name="文本框 23">
            <a:extLst>
              <a:ext uri="{FF2B5EF4-FFF2-40B4-BE49-F238E27FC236}">
                <a16:creationId xmlns:a16="http://schemas.microsoft.com/office/drawing/2014/main" id="{70644BDA-83AA-43CE-7C4D-D36F73C8987B}"/>
              </a:ext>
            </a:extLst>
          </p:cNvPr>
          <p:cNvSpPr txBox="1"/>
          <p:nvPr/>
        </p:nvSpPr>
        <p:spPr>
          <a:xfrm>
            <a:off x="6731712" y="3410148"/>
            <a:ext cx="2438424" cy="369332"/>
          </a:xfrm>
          <a:prstGeom prst="rect">
            <a:avLst/>
          </a:prstGeom>
          <a:noFill/>
        </p:spPr>
        <p:txBody>
          <a:bodyPr wrap="none" rtlCol="0">
            <a:spAutoFit/>
          </a:bodyPr>
          <a:lstStyle/>
          <a:p>
            <a:r>
              <a:rPr lang="en-US" altLang="zh-CN" dirty="0"/>
              <a:t>Electronics/Electrical</a:t>
            </a:r>
            <a:endParaRPr lang="zh-CN" altLang="en-US" dirty="0"/>
          </a:p>
        </p:txBody>
      </p:sp>
      <p:sp>
        <p:nvSpPr>
          <p:cNvPr id="25" name="文本框 24">
            <a:extLst>
              <a:ext uri="{FF2B5EF4-FFF2-40B4-BE49-F238E27FC236}">
                <a16:creationId xmlns:a16="http://schemas.microsoft.com/office/drawing/2014/main" id="{B0CD8F5A-9C86-1639-C59A-198EFAE0FE00}"/>
              </a:ext>
            </a:extLst>
          </p:cNvPr>
          <p:cNvSpPr txBox="1"/>
          <p:nvPr/>
        </p:nvSpPr>
        <p:spPr>
          <a:xfrm>
            <a:off x="9448800" y="3422441"/>
            <a:ext cx="2564689" cy="369332"/>
          </a:xfrm>
          <a:prstGeom prst="rect">
            <a:avLst/>
          </a:prstGeom>
          <a:noFill/>
        </p:spPr>
        <p:txBody>
          <a:bodyPr wrap="square" rtlCol="0">
            <a:spAutoFit/>
          </a:bodyPr>
          <a:lstStyle/>
          <a:p>
            <a:r>
              <a:rPr lang="en-US" altLang="zh-CN" dirty="0"/>
              <a:t>Engineering/Others</a:t>
            </a:r>
            <a:endParaRPr lang="zh-CN" altLang="en-US" dirty="0"/>
          </a:p>
        </p:txBody>
      </p:sp>
      <p:sp>
        <p:nvSpPr>
          <p:cNvPr id="26" name="文本框 25">
            <a:extLst>
              <a:ext uri="{FF2B5EF4-FFF2-40B4-BE49-F238E27FC236}">
                <a16:creationId xmlns:a16="http://schemas.microsoft.com/office/drawing/2014/main" id="{C827D6E2-8BB2-E222-E13F-6CEE9EF0777F}"/>
              </a:ext>
            </a:extLst>
          </p:cNvPr>
          <p:cNvSpPr txBox="1"/>
          <p:nvPr/>
        </p:nvSpPr>
        <p:spPr>
          <a:xfrm>
            <a:off x="912223" y="3748206"/>
            <a:ext cx="2344783" cy="2862322"/>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Contact Location</a:t>
            </a:r>
          </a:p>
          <a:p>
            <a:pPr marL="285750" indent="-285750">
              <a:buFont typeface="Wingdings" panose="05000000000000000000" pitchFamily="2" charset="2"/>
              <a:buChar char="Ø"/>
            </a:pPr>
            <a:r>
              <a:rPr lang="en-US" altLang="zh-CN" dirty="0"/>
              <a:t>Direction of Force</a:t>
            </a:r>
          </a:p>
          <a:p>
            <a:pPr marL="285750" indent="-285750">
              <a:buFont typeface="Wingdings" panose="05000000000000000000" pitchFamily="2" charset="2"/>
              <a:buChar char="Ø"/>
            </a:pPr>
            <a:r>
              <a:rPr lang="en-US" altLang="zh-CN" dirty="0"/>
              <a:t>Temperature</a:t>
            </a:r>
          </a:p>
          <a:p>
            <a:pPr marL="285750" indent="-285750">
              <a:buFont typeface="Wingdings" panose="05000000000000000000" pitchFamily="2" charset="2"/>
              <a:buChar char="Ø"/>
            </a:pPr>
            <a:r>
              <a:rPr lang="en-US" altLang="zh-CN" dirty="0"/>
              <a:t>Contact Force</a:t>
            </a:r>
          </a:p>
          <a:p>
            <a:pPr marL="285750" indent="-285750">
              <a:buFont typeface="Wingdings" panose="05000000000000000000" pitchFamily="2" charset="2"/>
              <a:buChar char="Ø"/>
            </a:pPr>
            <a:r>
              <a:rPr lang="en-US" altLang="zh-CN" dirty="0"/>
              <a:t>Static/Dynamic Contact Parameters</a:t>
            </a:r>
          </a:p>
          <a:p>
            <a:pPr marL="285750" indent="-285750">
              <a:buFont typeface="Wingdings" panose="05000000000000000000" pitchFamily="2" charset="2"/>
              <a:buChar char="Ø"/>
            </a:pPr>
            <a:r>
              <a:rPr lang="en-US" altLang="zh-CN" dirty="0"/>
              <a:t>Contact Image</a:t>
            </a:r>
          </a:p>
          <a:p>
            <a:pPr marL="285750" indent="-285750">
              <a:buFont typeface="Wingdings" panose="05000000000000000000" pitchFamily="2" charset="2"/>
              <a:buChar char="Ø"/>
            </a:pPr>
            <a:r>
              <a:rPr lang="en-US" altLang="zh-CN" dirty="0"/>
              <a:t>Multifunctional</a:t>
            </a:r>
            <a:endParaRPr lang="zh-CN" altLang="en-US" dirty="0"/>
          </a:p>
        </p:txBody>
      </p:sp>
      <p:sp>
        <p:nvSpPr>
          <p:cNvPr id="27" name="文本框 26">
            <a:extLst>
              <a:ext uri="{FF2B5EF4-FFF2-40B4-BE49-F238E27FC236}">
                <a16:creationId xmlns:a16="http://schemas.microsoft.com/office/drawing/2014/main" id="{028E09A8-5B1A-1844-7E50-11B55DE9C36B}"/>
              </a:ext>
            </a:extLst>
          </p:cNvPr>
          <p:cNvSpPr txBox="1"/>
          <p:nvPr/>
        </p:nvSpPr>
        <p:spPr>
          <a:xfrm>
            <a:off x="4001593" y="3837622"/>
            <a:ext cx="2592974" cy="3139321"/>
          </a:xfrm>
          <a:prstGeom prst="rect">
            <a:avLst/>
          </a:prstGeom>
          <a:noFill/>
        </p:spPr>
        <p:txBody>
          <a:bodyPr wrap="square" rtlCol="0">
            <a:spAutoFit/>
          </a:bodyPr>
          <a:lstStyle/>
          <a:p>
            <a:pPr marL="285750" indent="-285750">
              <a:buFont typeface="Wingdings" panose="05000000000000000000" pitchFamily="2" charset="2"/>
              <a:buChar char="Ø"/>
            </a:pPr>
            <a:r>
              <a:rPr lang="en-US" altLang="zh-CN" dirty="0"/>
              <a:t>Conformable</a:t>
            </a:r>
          </a:p>
          <a:p>
            <a:pPr marL="285750" indent="-285750">
              <a:buFont typeface="Wingdings" panose="05000000000000000000" pitchFamily="2" charset="2"/>
              <a:buChar char="Ø"/>
            </a:pPr>
            <a:r>
              <a:rPr lang="en-US" altLang="zh-CN" dirty="0"/>
              <a:t>Flexible</a:t>
            </a:r>
          </a:p>
          <a:p>
            <a:pPr marL="285750" indent="-285750">
              <a:buFont typeface="Wingdings" panose="05000000000000000000" pitchFamily="2" charset="2"/>
              <a:buChar char="Ø"/>
            </a:pPr>
            <a:r>
              <a:rPr lang="en-US" altLang="zh-CN" dirty="0"/>
              <a:t>Stretchable</a:t>
            </a:r>
          </a:p>
          <a:p>
            <a:pPr marL="285750" indent="-285750">
              <a:buFont typeface="Wingdings" panose="05000000000000000000" pitchFamily="2" charset="2"/>
              <a:buChar char="Ø"/>
            </a:pPr>
            <a:r>
              <a:rPr lang="en-US" altLang="zh-CN" dirty="0"/>
              <a:t>Shrinkable</a:t>
            </a:r>
          </a:p>
          <a:p>
            <a:pPr marL="285750" indent="-285750">
              <a:buFont typeface="Wingdings" panose="05000000000000000000" pitchFamily="2" charset="2"/>
              <a:buChar char="Ø"/>
            </a:pPr>
            <a:r>
              <a:rPr lang="en-US" altLang="zh-CN" dirty="0"/>
              <a:t>Compliant</a:t>
            </a:r>
          </a:p>
          <a:p>
            <a:pPr marL="285750" indent="-285750">
              <a:buFont typeface="Wingdings" panose="05000000000000000000" pitchFamily="2" charset="2"/>
              <a:buChar char="Ø"/>
            </a:pPr>
            <a:r>
              <a:rPr lang="en-US" altLang="zh-CN" dirty="0"/>
              <a:t>Fit within available Space</a:t>
            </a:r>
          </a:p>
          <a:p>
            <a:pPr marL="285750" indent="-285750">
              <a:buFont typeface="Wingdings" panose="05000000000000000000" pitchFamily="2" charset="2"/>
              <a:buChar char="Ø"/>
            </a:pPr>
            <a:r>
              <a:rPr lang="en-US" altLang="zh-CN" dirty="0"/>
              <a:t>Routing of Wires</a:t>
            </a:r>
          </a:p>
          <a:p>
            <a:pPr marL="285750" indent="-285750">
              <a:buFont typeface="Wingdings" panose="05000000000000000000" pitchFamily="2" charset="2"/>
              <a:buChar char="Ø"/>
            </a:pPr>
            <a:r>
              <a:rPr lang="en-US" altLang="zh-CN" dirty="0"/>
              <a:t>Sensor Distribution</a:t>
            </a:r>
          </a:p>
          <a:p>
            <a:pPr marL="285750" indent="-285750">
              <a:buFont typeface="Wingdings" panose="05000000000000000000" pitchFamily="2" charset="2"/>
              <a:buChar char="Ø"/>
            </a:pPr>
            <a:r>
              <a:rPr lang="en-US" altLang="zh-CN" dirty="0"/>
              <a:t>Sensor Placement</a:t>
            </a:r>
          </a:p>
          <a:p>
            <a:pPr marL="285750" indent="-285750">
              <a:buFont typeface="Wingdings" panose="05000000000000000000" pitchFamily="2" charset="2"/>
              <a:buChar char="Ø"/>
            </a:pPr>
            <a:endParaRPr lang="zh-CN" altLang="en-US" dirty="0"/>
          </a:p>
        </p:txBody>
      </p:sp>
      <p:sp>
        <p:nvSpPr>
          <p:cNvPr id="28" name="文本框 27">
            <a:extLst>
              <a:ext uri="{FF2B5EF4-FFF2-40B4-BE49-F238E27FC236}">
                <a16:creationId xmlns:a16="http://schemas.microsoft.com/office/drawing/2014/main" id="{29A7A00F-F101-E123-B02A-29CB7F2523B0}"/>
              </a:ext>
            </a:extLst>
          </p:cNvPr>
          <p:cNvSpPr txBox="1"/>
          <p:nvPr/>
        </p:nvSpPr>
        <p:spPr>
          <a:xfrm>
            <a:off x="6601094" y="3775943"/>
            <a:ext cx="2629988" cy="3046988"/>
          </a:xfrm>
          <a:prstGeom prst="rect">
            <a:avLst/>
          </a:prstGeom>
          <a:noFill/>
        </p:spPr>
        <p:txBody>
          <a:bodyPr wrap="square" rtlCol="0">
            <a:spAutoFit/>
          </a:bodyPr>
          <a:lstStyle/>
          <a:p>
            <a:pPr marL="285750" indent="-285750">
              <a:buFont typeface="Wingdings" panose="05000000000000000000" pitchFamily="2" charset="2"/>
              <a:buChar char="Ø"/>
            </a:pPr>
            <a:r>
              <a:rPr lang="en-US" altLang="zh-CN" sz="1600" dirty="0"/>
              <a:t>Fast and Reliable Transduction</a:t>
            </a:r>
          </a:p>
          <a:p>
            <a:pPr marL="285750" indent="-285750">
              <a:buFont typeface="Wingdings" panose="05000000000000000000" pitchFamily="2" charset="2"/>
              <a:buChar char="Ø"/>
            </a:pPr>
            <a:r>
              <a:rPr lang="en-US" altLang="zh-CN" sz="1600" dirty="0"/>
              <a:t>Fast Readout</a:t>
            </a:r>
          </a:p>
          <a:p>
            <a:pPr marL="285750" indent="-285750">
              <a:buFont typeface="Wingdings" panose="05000000000000000000" pitchFamily="2" charset="2"/>
              <a:buChar char="Ø"/>
            </a:pPr>
            <a:r>
              <a:rPr lang="en-US" altLang="zh-CN" sz="1600" dirty="0"/>
              <a:t>Sensors Addressing</a:t>
            </a:r>
          </a:p>
          <a:p>
            <a:pPr marL="285750" indent="-285750">
              <a:buFont typeface="Wingdings" panose="05000000000000000000" pitchFamily="2" charset="2"/>
              <a:buChar char="Ø"/>
            </a:pPr>
            <a:r>
              <a:rPr lang="en-US" altLang="zh-CN" sz="1600" dirty="0"/>
              <a:t>Local Computation</a:t>
            </a:r>
          </a:p>
          <a:p>
            <a:pPr marL="285750" indent="-285750">
              <a:buFont typeface="Wingdings" panose="05000000000000000000" pitchFamily="2" charset="2"/>
              <a:buChar char="Ø"/>
            </a:pPr>
            <a:r>
              <a:rPr lang="en-US" altLang="zh-CN" sz="1600" dirty="0"/>
              <a:t>Fast data Transfer</a:t>
            </a:r>
          </a:p>
          <a:p>
            <a:pPr marL="285750" indent="-285750">
              <a:buFont typeface="Wingdings" panose="05000000000000000000" pitchFamily="2" charset="2"/>
              <a:buChar char="Ø"/>
            </a:pPr>
            <a:r>
              <a:rPr lang="en-US" altLang="zh-CN" sz="1600" dirty="0"/>
              <a:t>Communication</a:t>
            </a:r>
          </a:p>
          <a:p>
            <a:pPr marL="285750" indent="-285750">
              <a:buFont typeface="Wingdings" panose="05000000000000000000" pitchFamily="2" charset="2"/>
              <a:buChar char="Ø"/>
            </a:pPr>
            <a:r>
              <a:rPr lang="en-US" altLang="zh-CN" sz="1600" dirty="0"/>
              <a:t>Data Selection</a:t>
            </a:r>
          </a:p>
          <a:p>
            <a:pPr marL="285750" indent="-285750">
              <a:buFont typeface="Wingdings" panose="05000000000000000000" pitchFamily="2" charset="2"/>
              <a:buChar char="Ø"/>
            </a:pPr>
            <a:r>
              <a:rPr lang="en-US" altLang="zh-CN" sz="1600" dirty="0"/>
              <a:t>Modularity/Scalability</a:t>
            </a:r>
          </a:p>
          <a:p>
            <a:pPr marL="285750" indent="-285750">
              <a:buFont typeface="Wingdings" panose="05000000000000000000" pitchFamily="2" charset="2"/>
              <a:buChar char="Ø"/>
            </a:pPr>
            <a:r>
              <a:rPr lang="en-US" altLang="zh-CN" sz="1600" dirty="0"/>
              <a:t>Low power consumption</a:t>
            </a:r>
          </a:p>
          <a:p>
            <a:pPr marL="285750" indent="-285750">
              <a:buFont typeface="Wingdings" panose="05000000000000000000" pitchFamily="2" charset="2"/>
              <a:buChar char="Ø"/>
            </a:pPr>
            <a:r>
              <a:rPr lang="en-US" altLang="zh-CN" sz="1600" dirty="0"/>
              <a:t>Lesser Wires</a:t>
            </a:r>
            <a:endParaRPr lang="zh-CN" altLang="en-US" sz="1600" dirty="0"/>
          </a:p>
        </p:txBody>
      </p:sp>
      <p:sp>
        <p:nvSpPr>
          <p:cNvPr id="29" name="文本框 28">
            <a:extLst>
              <a:ext uri="{FF2B5EF4-FFF2-40B4-BE49-F238E27FC236}">
                <a16:creationId xmlns:a16="http://schemas.microsoft.com/office/drawing/2014/main" id="{CF42B61C-80D2-4561-2DE9-58433732ED8A}"/>
              </a:ext>
            </a:extLst>
          </p:cNvPr>
          <p:cNvSpPr txBox="1"/>
          <p:nvPr/>
        </p:nvSpPr>
        <p:spPr>
          <a:xfrm>
            <a:off x="9396562" y="4148828"/>
            <a:ext cx="2420856" cy="1754326"/>
          </a:xfrm>
          <a:prstGeom prst="rect">
            <a:avLst/>
          </a:prstGeom>
          <a:noFill/>
        </p:spPr>
        <p:txBody>
          <a:bodyPr wrap="none" rtlCol="0">
            <a:spAutoFit/>
          </a:bodyPr>
          <a:lstStyle/>
          <a:p>
            <a:pPr marL="285750" indent="-285750">
              <a:buFont typeface="Wingdings" panose="05000000000000000000" pitchFamily="2" charset="2"/>
              <a:buChar char="Ø"/>
            </a:pPr>
            <a:r>
              <a:rPr lang="en-US" altLang="zh-CN" dirty="0"/>
              <a:t>Manufacturability</a:t>
            </a:r>
          </a:p>
          <a:p>
            <a:pPr marL="285750" indent="-285750">
              <a:buFont typeface="Wingdings" panose="05000000000000000000" pitchFamily="2" charset="2"/>
              <a:buChar char="Ø"/>
            </a:pPr>
            <a:r>
              <a:rPr lang="en-US" altLang="zh-CN" dirty="0"/>
              <a:t>Maintenance</a:t>
            </a:r>
          </a:p>
          <a:p>
            <a:pPr marL="285750" indent="-285750">
              <a:buFont typeface="Wingdings" panose="05000000000000000000" pitchFamily="2" charset="2"/>
              <a:buChar char="Ø"/>
            </a:pPr>
            <a:r>
              <a:rPr lang="en-US" altLang="zh-CN" dirty="0"/>
              <a:t>Economy</a:t>
            </a:r>
          </a:p>
          <a:p>
            <a:pPr marL="285750" indent="-285750">
              <a:buFont typeface="Wingdings" panose="05000000000000000000" pitchFamily="2" charset="2"/>
              <a:buChar char="Ø"/>
            </a:pPr>
            <a:r>
              <a:rPr lang="en-US" altLang="zh-CN" dirty="0"/>
              <a:t>Reliability</a:t>
            </a:r>
          </a:p>
          <a:p>
            <a:pPr marL="285750" indent="-285750">
              <a:buFont typeface="Wingdings" panose="05000000000000000000" pitchFamily="2" charset="2"/>
              <a:buChar char="Ø"/>
            </a:pPr>
            <a:r>
              <a:rPr lang="en-US" altLang="zh-CN" dirty="0"/>
              <a:t>Fault Tolerance</a:t>
            </a:r>
          </a:p>
          <a:p>
            <a:pPr marL="285750" indent="-285750">
              <a:buFont typeface="Wingdings" panose="05000000000000000000" pitchFamily="2" charset="2"/>
              <a:buChar char="Ø"/>
            </a:pPr>
            <a:r>
              <a:rPr lang="en-US" altLang="zh-CN" dirty="0"/>
              <a:t>Modularity</a:t>
            </a:r>
          </a:p>
        </p:txBody>
      </p:sp>
      <p:cxnSp>
        <p:nvCxnSpPr>
          <p:cNvPr id="3" name="直接连接符 2">
            <a:extLst>
              <a:ext uri="{FF2B5EF4-FFF2-40B4-BE49-F238E27FC236}">
                <a16:creationId xmlns:a16="http://schemas.microsoft.com/office/drawing/2014/main" id="{9C7B89D8-A1DB-664C-DA42-6A481F910E15}"/>
              </a:ext>
            </a:extLst>
          </p:cNvPr>
          <p:cNvCxnSpPr/>
          <p:nvPr/>
        </p:nvCxnSpPr>
        <p:spPr>
          <a:xfrm>
            <a:off x="2618509" y="1891145"/>
            <a:ext cx="6997931" cy="0"/>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sp>
        <p:nvSpPr>
          <p:cNvPr id="14" name="箭头: 下 13">
            <a:extLst>
              <a:ext uri="{FF2B5EF4-FFF2-40B4-BE49-F238E27FC236}">
                <a16:creationId xmlns:a16="http://schemas.microsoft.com/office/drawing/2014/main" id="{BADD6B7E-11FE-11BA-DF5C-E9E3C1460F25}"/>
              </a:ext>
            </a:extLst>
          </p:cNvPr>
          <p:cNvSpPr/>
          <p:nvPr/>
        </p:nvSpPr>
        <p:spPr>
          <a:xfrm>
            <a:off x="5936672" y="1705681"/>
            <a:ext cx="96982" cy="56169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0" name="箭头: 下 29">
            <a:extLst>
              <a:ext uri="{FF2B5EF4-FFF2-40B4-BE49-F238E27FC236}">
                <a16:creationId xmlns:a16="http://schemas.microsoft.com/office/drawing/2014/main" id="{56241F80-4C78-95B1-E54A-ECBFBB015EBE}"/>
              </a:ext>
            </a:extLst>
          </p:cNvPr>
          <p:cNvSpPr/>
          <p:nvPr/>
        </p:nvSpPr>
        <p:spPr>
          <a:xfrm>
            <a:off x="2595554" y="1878707"/>
            <a:ext cx="96982" cy="56169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1" name="箭头: 下 30">
            <a:extLst>
              <a:ext uri="{FF2B5EF4-FFF2-40B4-BE49-F238E27FC236}">
                <a16:creationId xmlns:a16="http://schemas.microsoft.com/office/drawing/2014/main" id="{AD95472F-2A82-3B0E-B819-5C5E7E080BA6}"/>
              </a:ext>
            </a:extLst>
          </p:cNvPr>
          <p:cNvSpPr/>
          <p:nvPr/>
        </p:nvSpPr>
        <p:spPr>
          <a:xfrm>
            <a:off x="9541725" y="1891144"/>
            <a:ext cx="96982" cy="56169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2" name="箭头: 下 31">
            <a:extLst>
              <a:ext uri="{FF2B5EF4-FFF2-40B4-BE49-F238E27FC236}">
                <a16:creationId xmlns:a16="http://schemas.microsoft.com/office/drawing/2014/main" id="{44172B7A-FB21-7496-6F8D-DAB8E117FEFD}"/>
              </a:ext>
            </a:extLst>
          </p:cNvPr>
          <p:cNvSpPr/>
          <p:nvPr/>
        </p:nvSpPr>
        <p:spPr>
          <a:xfrm>
            <a:off x="2186940" y="2892256"/>
            <a:ext cx="92133" cy="35602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3" name="箭头: 下 32">
            <a:extLst>
              <a:ext uri="{FF2B5EF4-FFF2-40B4-BE49-F238E27FC236}">
                <a16:creationId xmlns:a16="http://schemas.microsoft.com/office/drawing/2014/main" id="{C4B58069-924E-24C4-928F-6EB206E393D6}"/>
              </a:ext>
            </a:extLst>
          </p:cNvPr>
          <p:cNvSpPr/>
          <p:nvPr/>
        </p:nvSpPr>
        <p:spPr>
          <a:xfrm>
            <a:off x="9905225" y="2914802"/>
            <a:ext cx="92133" cy="35602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4" name="箭头: 下 33">
            <a:extLst>
              <a:ext uri="{FF2B5EF4-FFF2-40B4-BE49-F238E27FC236}">
                <a16:creationId xmlns:a16="http://schemas.microsoft.com/office/drawing/2014/main" id="{5896F500-CF66-3056-BD2B-866EB2938BCC}"/>
              </a:ext>
            </a:extLst>
          </p:cNvPr>
          <p:cNvSpPr/>
          <p:nvPr/>
        </p:nvSpPr>
        <p:spPr>
          <a:xfrm>
            <a:off x="6133804" y="2913729"/>
            <a:ext cx="128352" cy="35602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35" name="箭头: 下 34">
            <a:extLst>
              <a:ext uri="{FF2B5EF4-FFF2-40B4-BE49-F238E27FC236}">
                <a16:creationId xmlns:a16="http://schemas.microsoft.com/office/drawing/2014/main" id="{E4ACB8BC-86F8-E282-1652-6C4E0A498DC1}"/>
              </a:ext>
            </a:extLst>
          </p:cNvPr>
          <p:cNvSpPr/>
          <p:nvPr/>
        </p:nvSpPr>
        <p:spPr>
          <a:xfrm rot="20059790">
            <a:off x="6571688" y="2897965"/>
            <a:ext cx="128352" cy="35602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010892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14831CD5-52B9-F352-66E8-899A0C216BAC}"/>
              </a:ext>
            </a:extLst>
          </p:cNvPr>
          <p:cNvCxnSpPr>
            <a:cxnSpLocks/>
          </p:cNvCxnSpPr>
          <p:nvPr/>
        </p:nvCxnSpPr>
        <p:spPr>
          <a:xfrm flipV="1">
            <a:off x="583474" y="731521"/>
            <a:ext cx="11025051" cy="0"/>
          </a:xfrm>
          <a:prstGeom prst="line">
            <a:avLst/>
          </a:prstGeom>
          <a:ln w="19050">
            <a:solidFill>
              <a:srgbClr val="7030A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B2E858B2-716B-A216-5829-53DE764FD73B}"/>
              </a:ext>
            </a:extLst>
          </p:cNvPr>
          <p:cNvSpPr txBox="1"/>
          <p:nvPr/>
        </p:nvSpPr>
        <p:spPr>
          <a:xfrm>
            <a:off x="4918433" y="269856"/>
            <a:ext cx="2355132" cy="461665"/>
          </a:xfrm>
          <a:prstGeom prst="rect">
            <a:avLst/>
          </a:prstGeom>
          <a:noFill/>
        </p:spPr>
        <p:txBody>
          <a:bodyPr wrap="none" rtlCol="0">
            <a:spAutoFit/>
          </a:bodyPr>
          <a:lstStyle/>
          <a:p>
            <a:r>
              <a:rPr lang="en-US" altLang="zh-CN" sz="2400" dirty="0"/>
              <a:t>Manufacturing</a:t>
            </a:r>
          </a:p>
        </p:txBody>
      </p:sp>
      <p:sp>
        <p:nvSpPr>
          <p:cNvPr id="2" name="文本框 1">
            <a:extLst>
              <a:ext uri="{FF2B5EF4-FFF2-40B4-BE49-F238E27FC236}">
                <a16:creationId xmlns:a16="http://schemas.microsoft.com/office/drawing/2014/main" id="{AFCD8591-A7A5-6ABC-7C8E-AF66E8D53750}"/>
              </a:ext>
            </a:extLst>
          </p:cNvPr>
          <p:cNvSpPr txBox="1"/>
          <p:nvPr/>
        </p:nvSpPr>
        <p:spPr>
          <a:xfrm>
            <a:off x="1085851" y="1385887"/>
            <a:ext cx="2716256" cy="461665"/>
          </a:xfrm>
          <a:prstGeom prst="rect">
            <a:avLst/>
          </a:prstGeom>
          <a:noFill/>
        </p:spPr>
        <p:txBody>
          <a:bodyPr wrap="none" rtlCol="0">
            <a:spAutoFit/>
          </a:bodyPr>
          <a:lstStyle/>
          <a:p>
            <a:pPr marL="285750" indent="-285750">
              <a:buFont typeface="Wingdings" panose="05000000000000000000" pitchFamily="2" charset="2"/>
              <a:buChar char="l"/>
            </a:pPr>
            <a:r>
              <a:rPr lang="en-US" altLang="zh-CN" sz="2400" dirty="0"/>
              <a:t>Screen printing</a:t>
            </a:r>
            <a:endParaRPr lang="zh-CN" altLang="en-US" sz="2400" dirty="0"/>
          </a:p>
        </p:txBody>
      </p:sp>
      <p:sp>
        <p:nvSpPr>
          <p:cNvPr id="3" name="文本框 2">
            <a:extLst>
              <a:ext uri="{FF2B5EF4-FFF2-40B4-BE49-F238E27FC236}">
                <a16:creationId xmlns:a16="http://schemas.microsoft.com/office/drawing/2014/main" id="{13FE4B93-D53C-63A3-B64E-9B6E066FCBE2}"/>
              </a:ext>
            </a:extLst>
          </p:cNvPr>
          <p:cNvSpPr txBox="1"/>
          <p:nvPr/>
        </p:nvSpPr>
        <p:spPr>
          <a:xfrm>
            <a:off x="1085851" y="3250406"/>
            <a:ext cx="2256259" cy="461665"/>
          </a:xfrm>
          <a:prstGeom prst="rect">
            <a:avLst/>
          </a:prstGeom>
          <a:noFill/>
        </p:spPr>
        <p:txBody>
          <a:bodyPr wrap="none" rtlCol="0">
            <a:spAutoFit/>
          </a:bodyPr>
          <a:lstStyle/>
          <a:p>
            <a:pPr marL="285750" indent="-285750">
              <a:buFont typeface="Wingdings" panose="05000000000000000000" pitchFamily="2" charset="2"/>
              <a:buChar char="l"/>
            </a:pPr>
            <a:r>
              <a:rPr lang="en-US" altLang="zh-CN" sz="2400" dirty="0"/>
              <a:t>Wet etching</a:t>
            </a:r>
            <a:endParaRPr lang="zh-CN" altLang="en-US" sz="2400" dirty="0"/>
          </a:p>
        </p:txBody>
      </p:sp>
      <p:sp>
        <p:nvSpPr>
          <p:cNvPr id="4" name="文本框 3">
            <a:extLst>
              <a:ext uri="{FF2B5EF4-FFF2-40B4-BE49-F238E27FC236}">
                <a16:creationId xmlns:a16="http://schemas.microsoft.com/office/drawing/2014/main" id="{07B0D1BF-5C91-E64C-FCE6-C952CCCD1210}"/>
              </a:ext>
            </a:extLst>
          </p:cNvPr>
          <p:cNvSpPr txBox="1"/>
          <p:nvPr/>
        </p:nvSpPr>
        <p:spPr>
          <a:xfrm>
            <a:off x="1085851" y="5343525"/>
            <a:ext cx="2552302" cy="461665"/>
          </a:xfrm>
          <a:prstGeom prst="rect">
            <a:avLst/>
          </a:prstGeom>
          <a:noFill/>
        </p:spPr>
        <p:txBody>
          <a:bodyPr wrap="none" rtlCol="0">
            <a:spAutoFit/>
          </a:bodyPr>
          <a:lstStyle/>
          <a:p>
            <a:pPr marL="285750" indent="-285750">
              <a:buFont typeface="Wingdings" panose="05000000000000000000" pitchFamily="2" charset="2"/>
              <a:buChar char="l"/>
            </a:pPr>
            <a:r>
              <a:rPr lang="en-US" altLang="zh-CN" sz="2400" dirty="0"/>
              <a:t>Inkjet printing</a:t>
            </a:r>
            <a:endParaRPr lang="zh-CN" altLang="en-US" sz="2400" dirty="0"/>
          </a:p>
        </p:txBody>
      </p:sp>
      <p:pic>
        <p:nvPicPr>
          <p:cNvPr id="6" name="图片 5">
            <a:extLst>
              <a:ext uri="{FF2B5EF4-FFF2-40B4-BE49-F238E27FC236}">
                <a16:creationId xmlns:a16="http://schemas.microsoft.com/office/drawing/2014/main" id="{575870C7-1F68-289F-8B69-B418C2B4BFB4}"/>
              </a:ext>
            </a:extLst>
          </p:cNvPr>
          <p:cNvPicPr>
            <a:picLocks noChangeAspect="1"/>
          </p:cNvPicPr>
          <p:nvPr/>
        </p:nvPicPr>
        <p:blipFill rotWithShape="1">
          <a:blip r:embed="rId3">
            <a:extLst>
              <a:ext uri="{28A0092B-C50C-407E-A947-70E740481C1C}">
                <a14:useLocalDpi xmlns:a14="http://schemas.microsoft.com/office/drawing/2010/main" val="0"/>
              </a:ext>
            </a:extLst>
          </a:blip>
          <a:srcRect l="51007" t="58949" r="38083" b="4775"/>
          <a:stretch/>
        </p:blipFill>
        <p:spPr>
          <a:xfrm rot="16200000">
            <a:off x="6622437" y="-186382"/>
            <a:ext cx="1916618" cy="4248882"/>
          </a:xfrm>
          <a:prstGeom prst="rect">
            <a:avLst/>
          </a:prstGeom>
        </p:spPr>
      </p:pic>
      <p:sp>
        <p:nvSpPr>
          <p:cNvPr id="10" name="箭头: 右 9">
            <a:extLst>
              <a:ext uri="{FF2B5EF4-FFF2-40B4-BE49-F238E27FC236}">
                <a16:creationId xmlns:a16="http://schemas.microsoft.com/office/drawing/2014/main" id="{1B64832C-8277-2961-7E03-FEC1080ABC8F}"/>
              </a:ext>
            </a:extLst>
          </p:cNvPr>
          <p:cNvSpPr/>
          <p:nvPr/>
        </p:nvSpPr>
        <p:spPr>
          <a:xfrm>
            <a:off x="4179094" y="1616719"/>
            <a:ext cx="1032233" cy="1473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E23064E6-2FE3-7EFC-459A-952A7319F85B}"/>
              </a:ext>
            </a:extLst>
          </p:cNvPr>
          <p:cNvPicPr>
            <a:picLocks noChangeAspect="1"/>
          </p:cNvPicPr>
          <p:nvPr/>
        </p:nvPicPr>
        <p:blipFill rotWithShape="1">
          <a:blip r:embed="rId4">
            <a:extLst>
              <a:ext uri="{28A0092B-C50C-407E-A947-70E740481C1C}">
                <a14:useLocalDpi xmlns:a14="http://schemas.microsoft.com/office/drawing/2010/main" val="0"/>
              </a:ext>
            </a:extLst>
          </a:blip>
          <a:srcRect l="25734" t="50800" r="18038" b="15609"/>
          <a:stretch/>
        </p:blipFill>
        <p:spPr>
          <a:xfrm>
            <a:off x="5464176" y="3064668"/>
            <a:ext cx="4286951" cy="1707355"/>
          </a:xfrm>
          <a:prstGeom prst="rect">
            <a:avLst/>
          </a:prstGeom>
        </p:spPr>
      </p:pic>
      <p:sp>
        <p:nvSpPr>
          <p:cNvPr id="12" name="箭头: 右 11">
            <a:extLst>
              <a:ext uri="{FF2B5EF4-FFF2-40B4-BE49-F238E27FC236}">
                <a16:creationId xmlns:a16="http://schemas.microsoft.com/office/drawing/2014/main" id="{C61F2D28-CD0A-38E8-ADC7-49107A7F7F90}"/>
              </a:ext>
            </a:extLst>
          </p:cNvPr>
          <p:cNvSpPr/>
          <p:nvPr/>
        </p:nvSpPr>
        <p:spPr>
          <a:xfrm>
            <a:off x="4179093" y="3514277"/>
            <a:ext cx="1032233" cy="1473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13" name="图片 12">
            <a:extLst>
              <a:ext uri="{FF2B5EF4-FFF2-40B4-BE49-F238E27FC236}">
                <a16:creationId xmlns:a16="http://schemas.microsoft.com/office/drawing/2014/main" id="{1B97F7D2-0DB3-9774-45EB-5604BED8D86B}"/>
              </a:ext>
            </a:extLst>
          </p:cNvPr>
          <p:cNvPicPr>
            <a:picLocks noChangeAspect="1"/>
          </p:cNvPicPr>
          <p:nvPr/>
        </p:nvPicPr>
        <p:blipFill rotWithShape="1">
          <a:blip r:embed="rId5"/>
          <a:srcRect r="50377" b="26817"/>
          <a:stretch/>
        </p:blipFill>
        <p:spPr>
          <a:xfrm>
            <a:off x="5404207" y="4855070"/>
            <a:ext cx="2075299" cy="1900240"/>
          </a:xfrm>
          <a:prstGeom prst="rect">
            <a:avLst/>
          </a:prstGeom>
        </p:spPr>
      </p:pic>
      <p:sp>
        <p:nvSpPr>
          <p:cNvPr id="14" name="箭头: 右 13">
            <a:extLst>
              <a:ext uri="{FF2B5EF4-FFF2-40B4-BE49-F238E27FC236}">
                <a16:creationId xmlns:a16="http://schemas.microsoft.com/office/drawing/2014/main" id="{57B9AE88-2329-2520-BDE7-EE809B0F94F1}"/>
              </a:ext>
            </a:extLst>
          </p:cNvPr>
          <p:cNvSpPr/>
          <p:nvPr/>
        </p:nvSpPr>
        <p:spPr>
          <a:xfrm>
            <a:off x="4352308" y="5574357"/>
            <a:ext cx="1032233" cy="1473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892440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14831CD5-52B9-F352-66E8-899A0C216BAC}"/>
              </a:ext>
            </a:extLst>
          </p:cNvPr>
          <p:cNvCxnSpPr>
            <a:cxnSpLocks/>
          </p:cNvCxnSpPr>
          <p:nvPr/>
        </p:nvCxnSpPr>
        <p:spPr>
          <a:xfrm flipV="1">
            <a:off x="583474" y="731521"/>
            <a:ext cx="11025051" cy="0"/>
          </a:xfrm>
          <a:prstGeom prst="line">
            <a:avLst/>
          </a:prstGeom>
          <a:ln w="19050">
            <a:solidFill>
              <a:srgbClr val="7030A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B2E858B2-716B-A216-5829-53DE764FD73B}"/>
              </a:ext>
            </a:extLst>
          </p:cNvPr>
          <p:cNvSpPr txBox="1"/>
          <p:nvPr/>
        </p:nvSpPr>
        <p:spPr>
          <a:xfrm>
            <a:off x="4736011" y="269856"/>
            <a:ext cx="2719975" cy="461665"/>
          </a:xfrm>
          <a:prstGeom prst="rect">
            <a:avLst/>
          </a:prstGeom>
          <a:noFill/>
        </p:spPr>
        <p:txBody>
          <a:bodyPr wrap="none" rtlCol="0">
            <a:spAutoFit/>
          </a:bodyPr>
          <a:lstStyle/>
          <a:p>
            <a:r>
              <a:rPr lang="en-US" altLang="zh-CN" sz="2400" dirty="0"/>
              <a:t>System Designed</a:t>
            </a:r>
          </a:p>
        </p:txBody>
      </p:sp>
      <p:sp>
        <p:nvSpPr>
          <p:cNvPr id="2" name="矩形 1">
            <a:extLst>
              <a:ext uri="{FF2B5EF4-FFF2-40B4-BE49-F238E27FC236}">
                <a16:creationId xmlns:a16="http://schemas.microsoft.com/office/drawing/2014/main" id="{B5BA5AFA-4CB7-8A4B-9795-0EADCCF16CE1}"/>
              </a:ext>
            </a:extLst>
          </p:cNvPr>
          <p:cNvSpPr/>
          <p:nvPr/>
        </p:nvSpPr>
        <p:spPr>
          <a:xfrm>
            <a:off x="1124816" y="2499879"/>
            <a:ext cx="2933700" cy="2533650"/>
          </a:xfrm>
          <a:prstGeom prst="rect">
            <a:avLst/>
          </a:prstGeom>
          <a:solidFill>
            <a:schemeClr val="accent5">
              <a:lumMod val="40000"/>
              <a:lumOff val="6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CD878414-6BCA-C04D-36C8-122B614104A2}"/>
              </a:ext>
            </a:extLst>
          </p:cNvPr>
          <p:cNvSpPr/>
          <p:nvPr/>
        </p:nvSpPr>
        <p:spPr>
          <a:xfrm>
            <a:off x="1315314" y="4590613"/>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id="{738B6D0E-1073-8D5B-7FA9-95776D1ED0C8}"/>
              </a:ext>
            </a:extLst>
          </p:cNvPr>
          <p:cNvSpPr/>
          <p:nvPr/>
        </p:nvSpPr>
        <p:spPr>
          <a:xfrm>
            <a:off x="2034453" y="4047690"/>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a:extLst>
              <a:ext uri="{FF2B5EF4-FFF2-40B4-BE49-F238E27FC236}">
                <a16:creationId xmlns:a16="http://schemas.microsoft.com/office/drawing/2014/main" id="{92B640A2-CD8C-A197-8D15-88FD24FF578B}"/>
              </a:ext>
            </a:extLst>
          </p:cNvPr>
          <p:cNvSpPr/>
          <p:nvPr/>
        </p:nvSpPr>
        <p:spPr>
          <a:xfrm>
            <a:off x="1315315" y="4047690"/>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6">
            <a:extLst>
              <a:ext uri="{FF2B5EF4-FFF2-40B4-BE49-F238E27FC236}">
                <a16:creationId xmlns:a16="http://schemas.microsoft.com/office/drawing/2014/main" id="{DB6711B3-0156-F7B9-9C93-6228D64E38A1}"/>
              </a:ext>
            </a:extLst>
          </p:cNvPr>
          <p:cNvSpPr/>
          <p:nvPr/>
        </p:nvSpPr>
        <p:spPr>
          <a:xfrm>
            <a:off x="3377477" y="3395226"/>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a:extLst>
              <a:ext uri="{FF2B5EF4-FFF2-40B4-BE49-F238E27FC236}">
                <a16:creationId xmlns:a16="http://schemas.microsoft.com/office/drawing/2014/main" id="{CCA104E4-A29E-F391-C80C-C9CEEAA49A3D}"/>
              </a:ext>
            </a:extLst>
          </p:cNvPr>
          <p:cNvSpPr/>
          <p:nvPr/>
        </p:nvSpPr>
        <p:spPr>
          <a:xfrm>
            <a:off x="2729778" y="3414278"/>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矩形 9">
            <a:extLst>
              <a:ext uri="{FF2B5EF4-FFF2-40B4-BE49-F238E27FC236}">
                <a16:creationId xmlns:a16="http://schemas.microsoft.com/office/drawing/2014/main" id="{19A66E6D-A06F-AE82-5B6C-C6FAE4D190DB}"/>
              </a:ext>
            </a:extLst>
          </p:cNvPr>
          <p:cNvSpPr/>
          <p:nvPr/>
        </p:nvSpPr>
        <p:spPr>
          <a:xfrm>
            <a:off x="2039215" y="3414278"/>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10">
            <a:extLst>
              <a:ext uri="{FF2B5EF4-FFF2-40B4-BE49-F238E27FC236}">
                <a16:creationId xmlns:a16="http://schemas.microsoft.com/office/drawing/2014/main" id="{D3C10418-D4C7-E06F-B8A0-80B359F52F6C}"/>
              </a:ext>
            </a:extLst>
          </p:cNvPr>
          <p:cNvSpPr/>
          <p:nvPr/>
        </p:nvSpPr>
        <p:spPr>
          <a:xfrm>
            <a:off x="1315315" y="3414279"/>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a:extLst>
              <a:ext uri="{FF2B5EF4-FFF2-40B4-BE49-F238E27FC236}">
                <a16:creationId xmlns:a16="http://schemas.microsoft.com/office/drawing/2014/main" id="{8058BD4A-8DFC-0D33-ACAC-D404F5A51F7D}"/>
              </a:ext>
            </a:extLst>
          </p:cNvPr>
          <p:cNvSpPr/>
          <p:nvPr/>
        </p:nvSpPr>
        <p:spPr>
          <a:xfrm>
            <a:off x="3394147" y="2680853"/>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65093F19-AAAD-E39E-FC45-CE6BF5F9470C}"/>
              </a:ext>
            </a:extLst>
          </p:cNvPr>
          <p:cNvSpPr/>
          <p:nvPr/>
        </p:nvSpPr>
        <p:spPr>
          <a:xfrm>
            <a:off x="2729778" y="2704665"/>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矩形 13">
            <a:extLst>
              <a:ext uri="{FF2B5EF4-FFF2-40B4-BE49-F238E27FC236}">
                <a16:creationId xmlns:a16="http://schemas.microsoft.com/office/drawing/2014/main" id="{F6ECBC0A-DC38-247B-095F-8BD693601CE3}"/>
              </a:ext>
            </a:extLst>
          </p:cNvPr>
          <p:cNvSpPr/>
          <p:nvPr/>
        </p:nvSpPr>
        <p:spPr>
          <a:xfrm>
            <a:off x="2034453" y="2704665"/>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矩形 14">
            <a:extLst>
              <a:ext uri="{FF2B5EF4-FFF2-40B4-BE49-F238E27FC236}">
                <a16:creationId xmlns:a16="http://schemas.microsoft.com/office/drawing/2014/main" id="{FB86F2D9-6E52-E1A6-5286-3DC1E1C0DE28}"/>
              </a:ext>
            </a:extLst>
          </p:cNvPr>
          <p:cNvSpPr/>
          <p:nvPr/>
        </p:nvSpPr>
        <p:spPr>
          <a:xfrm>
            <a:off x="1315316" y="2704666"/>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15">
            <a:extLst>
              <a:ext uri="{FF2B5EF4-FFF2-40B4-BE49-F238E27FC236}">
                <a16:creationId xmlns:a16="http://schemas.microsoft.com/office/drawing/2014/main" id="{E1ED10D5-841B-6B6F-F6F4-AB5BC03F78A5}"/>
              </a:ext>
            </a:extLst>
          </p:cNvPr>
          <p:cNvSpPr/>
          <p:nvPr/>
        </p:nvSpPr>
        <p:spPr>
          <a:xfrm>
            <a:off x="2705959" y="4562041"/>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矩形 16">
            <a:extLst>
              <a:ext uri="{FF2B5EF4-FFF2-40B4-BE49-F238E27FC236}">
                <a16:creationId xmlns:a16="http://schemas.microsoft.com/office/drawing/2014/main" id="{E48862E3-A186-7FF9-7487-9F99E9B77EF1}"/>
              </a:ext>
            </a:extLst>
          </p:cNvPr>
          <p:cNvSpPr/>
          <p:nvPr/>
        </p:nvSpPr>
        <p:spPr>
          <a:xfrm>
            <a:off x="3363188" y="4590614"/>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矩形 17">
            <a:extLst>
              <a:ext uri="{FF2B5EF4-FFF2-40B4-BE49-F238E27FC236}">
                <a16:creationId xmlns:a16="http://schemas.microsoft.com/office/drawing/2014/main" id="{4E57639C-4F48-4FBC-273D-A1E6BC46A479}"/>
              </a:ext>
            </a:extLst>
          </p:cNvPr>
          <p:cNvSpPr/>
          <p:nvPr/>
        </p:nvSpPr>
        <p:spPr>
          <a:xfrm>
            <a:off x="3377476" y="3992920"/>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矩形 18">
            <a:extLst>
              <a:ext uri="{FF2B5EF4-FFF2-40B4-BE49-F238E27FC236}">
                <a16:creationId xmlns:a16="http://schemas.microsoft.com/office/drawing/2014/main" id="{DEEA27A4-9364-F84E-6796-67EA7FDEE039}"/>
              </a:ext>
            </a:extLst>
          </p:cNvPr>
          <p:cNvSpPr/>
          <p:nvPr/>
        </p:nvSpPr>
        <p:spPr>
          <a:xfrm>
            <a:off x="2729778" y="3992921"/>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矩形 19">
            <a:extLst>
              <a:ext uri="{FF2B5EF4-FFF2-40B4-BE49-F238E27FC236}">
                <a16:creationId xmlns:a16="http://schemas.microsoft.com/office/drawing/2014/main" id="{1BD33C15-942C-FEAD-8F87-E7E69E188C6F}"/>
              </a:ext>
            </a:extLst>
          </p:cNvPr>
          <p:cNvSpPr/>
          <p:nvPr/>
        </p:nvSpPr>
        <p:spPr>
          <a:xfrm>
            <a:off x="2027309" y="4562040"/>
            <a:ext cx="466725" cy="35242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 name="矩形: 圆角 20">
            <a:extLst>
              <a:ext uri="{FF2B5EF4-FFF2-40B4-BE49-F238E27FC236}">
                <a16:creationId xmlns:a16="http://schemas.microsoft.com/office/drawing/2014/main" id="{B93A4CC3-30D8-FB9E-B61A-3CC8303EE32D}"/>
              </a:ext>
            </a:extLst>
          </p:cNvPr>
          <p:cNvSpPr/>
          <p:nvPr/>
        </p:nvSpPr>
        <p:spPr>
          <a:xfrm>
            <a:off x="486641" y="2252229"/>
            <a:ext cx="4038600" cy="3124200"/>
          </a:xfrm>
          <a:prstGeom prst="round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973ECAB0-5161-E86F-4808-A061C41A3DB4}"/>
              </a:ext>
            </a:extLst>
          </p:cNvPr>
          <p:cNvSpPr txBox="1"/>
          <p:nvPr/>
        </p:nvSpPr>
        <p:spPr>
          <a:xfrm>
            <a:off x="1703620" y="5502396"/>
            <a:ext cx="1673856"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Sensing array</a:t>
            </a:r>
            <a:endParaRPr lang="zh-CN" altLang="en-US" dirty="0">
              <a:latin typeface="微软雅黑" panose="020B0503020204020204" pitchFamily="34" charset="-122"/>
              <a:ea typeface="微软雅黑" panose="020B0503020204020204" pitchFamily="34" charset="-122"/>
            </a:endParaRPr>
          </a:p>
        </p:txBody>
      </p:sp>
      <p:sp>
        <p:nvSpPr>
          <p:cNvPr id="23" name="箭头: 右 22">
            <a:extLst>
              <a:ext uri="{FF2B5EF4-FFF2-40B4-BE49-F238E27FC236}">
                <a16:creationId xmlns:a16="http://schemas.microsoft.com/office/drawing/2014/main" id="{69F5084F-3AD2-16F1-7753-43103E19C982}"/>
              </a:ext>
            </a:extLst>
          </p:cNvPr>
          <p:cNvSpPr/>
          <p:nvPr/>
        </p:nvSpPr>
        <p:spPr>
          <a:xfrm>
            <a:off x="4296641" y="3033278"/>
            <a:ext cx="771525" cy="19050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4" name="箭头: 右 23">
            <a:extLst>
              <a:ext uri="{FF2B5EF4-FFF2-40B4-BE49-F238E27FC236}">
                <a16:creationId xmlns:a16="http://schemas.microsoft.com/office/drawing/2014/main" id="{CA5C74DD-053C-63A3-F6E7-AB7DDF569CA5}"/>
              </a:ext>
            </a:extLst>
          </p:cNvPr>
          <p:cNvSpPr/>
          <p:nvPr/>
        </p:nvSpPr>
        <p:spPr>
          <a:xfrm>
            <a:off x="4315691" y="3366653"/>
            <a:ext cx="771525" cy="19050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5" name="箭头: 右 24">
            <a:extLst>
              <a:ext uri="{FF2B5EF4-FFF2-40B4-BE49-F238E27FC236}">
                <a16:creationId xmlns:a16="http://schemas.microsoft.com/office/drawing/2014/main" id="{A60775D7-9B92-EB01-D3E3-DCB3FEA3AC3B}"/>
              </a:ext>
            </a:extLst>
          </p:cNvPr>
          <p:cNvSpPr/>
          <p:nvPr/>
        </p:nvSpPr>
        <p:spPr>
          <a:xfrm>
            <a:off x="4308547" y="3661927"/>
            <a:ext cx="771525" cy="19050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26" name="矩形: 圆角 25">
            <a:extLst>
              <a:ext uri="{FF2B5EF4-FFF2-40B4-BE49-F238E27FC236}">
                <a16:creationId xmlns:a16="http://schemas.microsoft.com/office/drawing/2014/main" id="{DD890767-2CD0-24F6-CB06-D19D463C7528}"/>
              </a:ext>
            </a:extLst>
          </p:cNvPr>
          <p:cNvSpPr/>
          <p:nvPr/>
        </p:nvSpPr>
        <p:spPr>
          <a:xfrm>
            <a:off x="5392016" y="2414154"/>
            <a:ext cx="1800225" cy="2619375"/>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F4E03C18-137F-FFAC-3CD3-296D22C1DAF4}"/>
              </a:ext>
            </a:extLst>
          </p:cNvPr>
          <p:cNvSpPr txBox="1"/>
          <p:nvPr/>
        </p:nvSpPr>
        <p:spPr>
          <a:xfrm>
            <a:off x="5868587" y="3030657"/>
            <a:ext cx="885179" cy="369332"/>
          </a:xfrm>
          <a:prstGeom prst="rect">
            <a:avLst/>
          </a:prstGeom>
          <a:noFill/>
        </p:spPr>
        <p:txBody>
          <a:bodyPr wrap="none" rtlCol="0">
            <a:spAutoFit/>
          </a:bodyPr>
          <a:lstStyle/>
          <a:p>
            <a:r>
              <a:rPr lang="en-US" altLang="zh-CN" dirty="0">
                <a:solidFill>
                  <a:schemeClr val="accent1">
                    <a:lumMod val="75000"/>
                  </a:schemeClr>
                </a:solidFill>
                <a:latin typeface="微软雅黑" panose="020B0503020204020204" pitchFamily="34" charset="-122"/>
                <a:ea typeface="微软雅黑" panose="020B0503020204020204" pitchFamily="34" charset="-122"/>
              </a:rPr>
              <a:t>CMOS</a:t>
            </a:r>
            <a:endParaRPr lang="zh-CN" altLang="en-US"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D35CE5B7-A83F-767A-F52B-5FB6E936A961}"/>
              </a:ext>
            </a:extLst>
          </p:cNvPr>
          <p:cNvSpPr txBox="1"/>
          <p:nvPr/>
        </p:nvSpPr>
        <p:spPr>
          <a:xfrm>
            <a:off x="5403923" y="3637635"/>
            <a:ext cx="2112168" cy="369332"/>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Processing unit</a:t>
            </a:r>
            <a:endParaRPr lang="zh-CN" altLang="en-US" dirty="0">
              <a:latin typeface="微软雅黑" panose="020B0503020204020204" pitchFamily="34" charset="-122"/>
              <a:ea typeface="微软雅黑" panose="020B0503020204020204" pitchFamily="34" charset="-122"/>
            </a:endParaRPr>
          </a:p>
        </p:txBody>
      </p:sp>
      <p:sp>
        <p:nvSpPr>
          <p:cNvPr id="29" name="文本框 28">
            <a:extLst>
              <a:ext uri="{FF2B5EF4-FFF2-40B4-BE49-F238E27FC236}">
                <a16:creationId xmlns:a16="http://schemas.microsoft.com/office/drawing/2014/main" id="{5F348602-DE08-7AF1-67B8-BC1E2C79FB9C}"/>
              </a:ext>
            </a:extLst>
          </p:cNvPr>
          <p:cNvSpPr txBox="1"/>
          <p:nvPr/>
        </p:nvSpPr>
        <p:spPr>
          <a:xfrm>
            <a:off x="571130" y="818447"/>
            <a:ext cx="3938835" cy="1200329"/>
          </a:xfrm>
          <a:prstGeom prst="rect">
            <a:avLst/>
          </a:prstGeom>
          <a:noFill/>
        </p:spPr>
        <p:txBody>
          <a:bodyPr wrap="none" rtlCol="0">
            <a:spAutoFit/>
          </a:bodyPr>
          <a:lstStyle/>
          <a:p>
            <a:r>
              <a:rPr lang="en-US" altLang="zh-CN" sz="2400" dirty="0">
                <a:latin typeface="微软雅黑" panose="020B0503020204020204" pitchFamily="34" charset="-122"/>
                <a:ea typeface="微软雅黑" panose="020B0503020204020204" pitchFamily="34" charset="-122"/>
              </a:rPr>
              <a:t>Massive amount of data</a:t>
            </a:r>
          </a:p>
          <a:p>
            <a:r>
              <a:rPr lang="en-US" altLang="zh-CN" sz="2400" dirty="0">
                <a:latin typeface="微软雅黑" panose="020B0503020204020204" pitchFamily="34" charset="-122"/>
                <a:ea typeface="微软雅黑" panose="020B0503020204020204" pitchFamily="34" charset="-122"/>
              </a:rPr>
              <a:t>High latency</a:t>
            </a:r>
          </a:p>
          <a:p>
            <a:r>
              <a:rPr lang="en-US" altLang="zh-CN" sz="2400" dirty="0">
                <a:latin typeface="微软雅黑" panose="020B0503020204020204" pitchFamily="34" charset="-122"/>
                <a:ea typeface="微软雅黑" panose="020B0503020204020204" pitchFamily="34" charset="-122"/>
              </a:rPr>
              <a:t>High power consumption</a:t>
            </a:r>
            <a:endParaRPr lang="zh-CN" altLang="en-US" sz="2400" dirty="0">
              <a:latin typeface="微软雅黑" panose="020B0503020204020204" pitchFamily="34" charset="-122"/>
              <a:ea typeface="微软雅黑" panose="020B0503020204020204" pitchFamily="34" charset="-122"/>
            </a:endParaRPr>
          </a:p>
        </p:txBody>
      </p:sp>
      <p:sp>
        <p:nvSpPr>
          <p:cNvPr id="30" name="矩形: 圆角 29">
            <a:extLst>
              <a:ext uri="{FF2B5EF4-FFF2-40B4-BE49-F238E27FC236}">
                <a16:creationId xmlns:a16="http://schemas.microsoft.com/office/drawing/2014/main" id="{6DF8BA60-A253-1AB5-9D83-35BD44420154}"/>
              </a:ext>
            </a:extLst>
          </p:cNvPr>
          <p:cNvSpPr/>
          <p:nvPr/>
        </p:nvSpPr>
        <p:spPr>
          <a:xfrm>
            <a:off x="7737869" y="2452253"/>
            <a:ext cx="2033588" cy="244315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CN" dirty="0"/>
              <a:t>TFT Preprocessing Unit</a:t>
            </a:r>
            <a:endParaRPr lang="zh-CN" altLang="en-US" dirty="0"/>
          </a:p>
        </p:txBody>
      </p:sp>
      <p:sp>
        <p:nvSpPr>
          <p:cNvPr id="31" name="箭头: 手杖形 30">
            <a:extLst>
              <a:ext uri="{FF2B5EF4-FFF2-40B4-BE49-F238E27FC236}">
                <a16:creationId xmlns:a16="http://schemas.microsoft.com/office/drawing/2014/main" id="{64FE736D-FF6B-55B9-81A4-0D187144640A}"/>
              </a:ext>
            </a:extLst>
          </p:cNvPr>
          <p:cNvSpPr/>
          <p:nvPr/>
        </p:nvSpPr>
        <p:spPr>
          <a:xfrm flipH="1">
            <a:off x="3825149" y="1642630"/>
            <a:ext cx="4843466" cy="857249"/>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32" name="图片 31">
            <a:extLst>
              <a:ext uri="{FF2B5EF4-FFF2-40B4-BE49-F238E27FC236}">
                <a16:creationId xmlns:a16="http://schemas.microsoft.com/office/drawing/2014/main" id="{D6A203A8-1BC7-A91B-C27C-31F365E1F920}"/>
              </a:ext>
            </a:extLst>
          </p:cNvPr>
          <p:cNvPicPr>
            <a:picLocks noChangeAspect="1"/>
          </p:cNvPicPr>
          <p:nvPr/>
        </p:nvPicPr>
        <p:blipFill>
          <a:blip r:embed="rId3"/>
          <a:stretch>
            <a:fillRect/>
          </a:stretch>
        </p:blipFill>
        <p:spPr>
          <a:xfrm>
            <a:off x="7224269" y="2414154"/>
            <a:ext cx="3991535" cy="3028628"/>
          </a:xfrm>
          <a:prstGeom prst="rect">
            <a:avLst/>
          </a:prstGeom>
        </p:spPr>
      </p:pic>
      <p:sp>
        <p:nvSpPr>
          <p:cNvPr id="33" name="文本框 32">
            <a:extLst>
              <a:ext uri="{FF2B5EF4-FFF2-40B4-BE49-F238E27FC236}">
                <a16:creationId xmlns:a16="http://schemas.microsoft.com/office/drawing/2014/main" id="{35345AE2-B765-F8B4-1A9D-E33E58E20FC4}"/>
              </a:ext>
            </a:extLst>
          </p:cNvPr>
          <p:cNvSpPr txBox="1"/>
          <p:nvPr/>
        </p:nvSpPr>
        <p:spPr>
          <a:xfrm>
            <a:off x="5492392" y="5517830"/>
            <a:ext cx="6116134" cy="646331"/>
          </a:xfrm>
          <a:prstGeom prst="rect">
            <a:avLst/>
          </a:prstGeom>
          <a:noFill/>
        </p:spPr>
        <p:txBody>
          <a:bodyPr wrap="square" rtlCol="0">
            <a:spAutoFit/>
          </a:bodyPr>
          <a:lstStyle/>
          <a:p>
            <a:r>
              <a:rPr lang="zh-CN" altLang="en-US" dirty="0"/>
              <a:t>模拟多路开关可以使多路模拟量的模数转换可以共用一个</a:t>
            </a:r>
            <a:r>
              <a:rPr lang="en-US" altLang="zh-CN" dirty="0"/>
              <a:t>AD</a:t>
            </a:r>
            <a:r>
              <a:rPr lang="zh-CN" altLang="en-US" dirty="0"/>
              <a:t>，减少了通道切换的时间，提高了多路转换数据的效率。</a:t>
            </a:r>
          </a:p>
        </p:txBody>
      </p:sp>
    </p:spTree>
    <p:extLst>
      <p:ext uri="{BB962C8B-B14F-4D97-AF65-F5344CB8AC3E}">
        <p14:creationId xmlns:p14="http://schemas.microsoft.com/office/powerpoint/2010/main" val="866905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500" fill="hold"/>
                                        <p:tgtEl>
                                          <p:spTgt spid="31"/>
                                        </p:tgtEl>
                                        <p:attrNameLst>
                                          <p:attrName>ppt_x</p:attrName>
                                        </p:attrNameLst>
                                      </p:cBhvr>
                                      <p:tavLst>
                                        <p:tav tm="0">
                                          <p:val>
                                            <p:strVal val="#ppt_x"/>
                                          </p:val>
                                        </p:tav>
                                        <p:tav tm="100000">
                                          <p:val>
                                            <p:strVal val="#ppt_x"/>
                                          </p:val>
                                        </p:tav>
                                      </p:tavLst>
                                    </p:anim>
                                    <p:anim calcmode="lin" valueType="num">
                                      <p:cBhvr additive="base">
                                        <p:cTn id="12"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additive="base">
                                        <p:cTn id="17" dur="500" fill="hold"/>
                                        <p:tgtEl>
                                          <p:spTgt spid="32"/>
                                        </p:tgtEl>
                                        <p:attrNameLst>
                                          <p:attrName>ppt_x</p:attrName>
                                        </p:attrNameLst>
                                      </p:cBhvr>
                                      <p:tavLst>
                                        <p:tav tm="0">
                                          <p:val>
                                            <p:strVal val="#ppt_x"/>
                                          </p:val>
                                        </p:tav>
                                        <p:tav tm="100000">
                                          <p:val>
                                            <p:strVal val="#ppt_x"/>
                                          </p:val>
                                        </p:tav>
                                      </p:tavLst>
                                    </p:anim>
                                    <p:anim calcmode="lin" valueType="num">
                                      <p:cBhvr additive="base">
                                        <p:cTn id="18"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fade">
                                      <p:cBhvr>
                                        <p:cTn id="2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14831CD5-52B9-F352-66E8-899A0C216BAC}"/>
              </a:ext>
            </a:extLst>
          </p:cNvPr>
          <p:cNvCxnSpPr>
            <a:cxnSpLocks/>
          </p:cNvCxnSpPr>
          <p:nvPr/>
        </p:nvCxnSpPr>
        <p:spPr>
          <a:xfrm flipV="1">
            <a:off x="583474" y="731521"/>
            <a:ext cx="11025051" cy="0"/>
          </a:xfrm>
          <a:prstGeom prst="line">
            <a:avLst/>
          </a:prstGeom>
          <a:ln w="19050">
            <a:solidFill>
              <a:srgbClr val="7030A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B2E858B2-716B-A216-5829-53DE764FD73B}"/>
              </a:ext>
            </a:extLst>
          </p:cNvPr>
          <p:cNvSpPr txBox="1"/>
          <p:nvPr/>
        </p:nvSpPr>
        <p:spPr>
          <a:xfrm>
            <a:off x="3448894" y="269856"/>
            <a:ext cx="4333879" cy="461665"/>
          </a:xfrm>
          <a:prstGeom prst="rect">
            <a:avLst/>
          </a:prstGeom>
          <a:noFill/>
        </p:spPr>
        <p:txBody>
          <a:bodyPr wrap="none" rtlCol="0">
            <a:spAutoFit/>
          </a:bodyPr>
          <a:lstStyle/>
          <a:p>
            <a:r>
              <a:rPr lang="en-US" altLang="zh-CN" sz="2400" dirty="0"/>
              <a:t>Human-Machine</a:t>
            </a:r>
            <a:r>
              <a:rPr lang="zh-CN" altLang="en-US" sz="2400" dirty="0"/>
              <a:t> </a:t>
            </a:r>
            <a:r>
              <a:rPr lang="en-US" altLang="zh-CN" sz="2400" dirty="0"/>
              <a:t>Interaction</a:t>
            </a:r>
          </a:p>
        </p:txBody>
      </p:sp>
      <p:sp>
        <p:nvSpPr>
          <p:cNvPr id="3" name="文本框 2">
            <a:extLst>
              <a:ext uri="{FF2B5EF4-FFF2-40B4-BE49-F238E27FC236}">
                <a16:creationId xmlns:a16="http://schemas.microsoft.com/office/drawing/2014/main" id="{8B2C66E1-BC7D-E011-B77C-FC6AAD127E13}"/>
              </a:ext>
            </a:extLst>
          </p:cNvPr>
          <p:cNvSpPr txBox="1"/>
          <p:nvPr/>
        </p:nvSpPr>
        <p:spPr>
          <a:xfrm>
            <a:off x="740228" y="1098844"/>
            <a:ext cx="6096000" cy="923330"/>
          </a:xfrm>
          <a:prstGeom prst="rect">
            <a:avLst/>
          </a:prstGeom>
          <a:noFill/>
        </p:spPr>
        <p:txBody>
          <a:bodyPr wrap="square">
            <a:spAutoFit/>
          </a:bodyPr>
          <a:lstStyle/>
          <a:p>
            <a:r>
              <a:rPr lang="zh-CN" altLang="en-US" dirty="0"/>
              <a:t>首先，由传感器被转换成信号来控制机器人。之后机器人成功执行命令，反馈信号为通过电刺激仪传递给装置佩戴者并且可以执行控制指令的调整。</a:t>
            </a:r>
          </a:p>
        </p:txBody>
      </p:sp>
      <p:pic>
        <p:nvPicPr>
          <p:cNvPr id="4" name="图片 3">
            <a:extLst>
              <a:ext uri="{FF2B5EF4-FFF2-40B4-BE49-F238E27FC236}">
                <a16:creationId xmlns:a16="http://schemas.microsoft.com/office/drawing/2014/main" id="{02CBF06A-DE70-3541-459E-F204BE1D08F8}"/>
              </a:ext>
            </a:extLst>
          </p:cNvPr>
          <p:cNvPicPr>
            <a:picLocks noChangeAspect="1"/>
          </p:cNvPicPr>
          <p:nvPr/>
        </p:nvPicPr>
        <p:blipFill>
          <a:blip r:embed="rId3"/>
          <a:stretch>
            <a:fillRect/>
          </a:stretch>
        </p:blipFill>
        <p:spPr>
          <a:xfrm>
            <a:off x="597546" y="2186558"/>
            <a:ext cx="6238682" cy="3110933"/>
          </a:xfrm>
          <a:prstGeom prst="rect">
            <a:avLst/>
          </a:prstGeom>
        </p:spPr>
      </p:pic>
      <p:sp>
        <p:nvSpPr>
          <p:cNvPr id="6" name="文本框 5">
            <a:extLst>
              <a:ext uri="{FF2B5EF4-FFF2-40B4-BE49-F238E27FC236}">
                <a16:creationId xmlns:a16="http://schemas.microsoft.com/office/drawing/2014/main" id="{A0CE9298-2264-B0DF-B9E9-B6720B26524C}"/>
              </a:ext>
            </a:extLst>
          </p:cNvPr>
          <p:cNvSpPr txBox="1"/>
          <p:nvPr/>
        </p:nvSpPr>
        <p:spPr>
          <a:xfrm>
            <a:off x="831273" y="6588144"/>
            <a:ext cx="5451763" cy="307777"/>
          </a:xfrm>
          <a:prstGeom prst="rect">
            <a:avLst/>
          </a:prstGeom>
          <a:noFill/>
        </p:spPr>
        <p:txBody>
          <a:bodyPr wrap="square" rtlCol="0">
            <a:spAutoFit/>
          </a:bodyPr>
          <a:lstStyle/>
          <a:p>
            <a:r>
              <a:rPr lang="en-US" altLang="zh-CN" sz="1400" dirty="0"/>
              <a:t>Feng Wen et al., Nature Communications,12,5378(2021)</a:t>
            </a:r>
            <a:endParaRPr lang="zh-CN" altLang="en-US" sz="1400" dirty="0"/>
          </a:p>
        </p:txBody>
      </p:sp>
      <p:sp>
        <p:nvSpPr>
          <p:cNvPr id="7" name="文本框 6">
            <a:extLst>
              <a:ext uri="{FF2B5EF4-FFF2-40B4-BE49-F238E27FC236}">
                <a16:creationId xmlns:a16="http://schemas.microsoft.com/office/drawing/2014/main" id="{7374F694-258C-A0F3-0FB0-05DBC383BBAA}"/>
              </a:ext>
            </a:extLst>
          </p:cNvPr>
          <p:cNvSpPr txBox="1"/>
          <p:nvPr/>
        </p:nvSpPr>
        <p:spPr>
          <a:xfrm>
            <a:off x="831273" y="5562600"/>
            <a:ext cx="6004955" cy="923330"/>
          </a:xfrm>
          <a:prstGeom prst="rect">
            <a:avLst/>
          </a:prstGeom>
          <a:noFill/>
        </p:spPr>
        <p:txBody>
          <a:bodyPr wrap="square" rtlCol="0">
            <a:spAutoFit/>
          </a:bodyPr>
          <a:lstStyle/>
          <a:p>
            <a:r>
              <a:rPr lang="zh-CN" altLang="en-US" dirty="0"/>
              <a:t>给人贴近真实交互的临场感离不开丰富的致动器，在触觉的反馈过程中，它可以将信息转化成一些感官的刺激，例如通过振动的频率、振幅大小、声音等进行反馈给人。 </a:t>
            </a:r>
          </a:p>
        </p:txBody>
      </p:sp>
      <p:graphicFrame>
        <p:nvGraphicFramePr>
          <p:cNvPr id="9" name="表格 9">
            <a:extLst>
              <a:ext uri="{FF2B5EF4-FFF2-40B4-BE49-F238E27FC236}">
                <a16:creationId xmlns:a16="http://schemas.microsoft.com/office/drawing/2014/main" id="{0E4B06AC-E6B0-B244-A681-158C2B674BF6}"/>
              </a:ext>
            </a:extLst>
          </p:cNvPr>
          <p:cNvGraphicFramePr>
            <a:graphicFrameLocks noGrp="1"/>
          </p:cNvGraphicFramePr>
          <p:nvPr>
            <p:extLst>
              <p:ext uri="{D42A27DB-BD31-4B8C-83A1-F6EECF244321}">
                <p14:modId xmlns:p14="http://schemas.microsoft.com/office/powerpoint/2010/main" val="4228379043"/>
              </p:ext>
            </p:extLst>
          </p:nvPr>
        </p:nvGraphicFramePr>
        <p:xfrm>
          <a:off x="6652272" y="5002570"/>
          <a:ext cx="5544490" cy="1483360"/>
        </p:xfrm>
        <a:graphic>
          <a:graphicData uri="http://schemas.openxmlformats.org/drawingml/2006/table">
            <a:tbl>
              <a:tblPr firstRow="1" bandRow="1">
                <a:tableStyleId>{5C22544A-7EE6-4342-B048-85BDC9FD1C3A}</a:tableStyleId>
              </a:tblPr>
              <a:tblGrid>
                <a:gridCol w="2772245">
                  <a:extLst>
                    <a:ext uri="{9D8B030D-6E8A-4147-A177-3AD203B41FA5}">
                      <a16:colId xmlns:a16="http://schemas.microsoft.com/office/drawing/2014/main" val="2378901869"/>
                    </a:ext>
                  </a:extLst>
                </a:gridCol>
                <a:gridCol w="2772245">
                  <a:extLst>
                    <a:ext uri="{9D8B030D-6E8A-4147-A177-3AD203B41FA5}">
                      <a16:colId xmlns:a16="http://schemas.microsoft.com/office/drawing/2014/main" val="2943161946"/>
                    </a:ext>
                  </a:extLst>
                </a:gridCol>
              </a:tblGrid>
              <a:tr h="370840">
                <a:tc>
                  <a:txBody>
                    <a:bodyPr/>
                    <a:lstStyle/>
                    <a:p>
                      <a:r>
                        <a:rPr lang="zh-CN" altLang="en-US" dirty="0"/>
                        <a:t>刺激的类型</a:t>
                      </a:r>
                    </a:p>
                  </a:txBody>
                  <a:tcPr/>
                </a:tc>
                <a:tc>
                  <a:txBody>
                    <a:bodyPr/>
                    <a:lstStyle/>
                    <a:p>
                      <a:r>
                        <a:rPr lang="zh-CN" altLang="en-US" dirty="0"/>
                        <a:t>特点</a:t>
                      </a:r>
                    </a:p>
                  </a:txBody>
                  <a:tcPr/>
                </a:tc>
                <a:extLst>
                  <a:ext uri="{0D108BD9-81ED-4DB2-BD59-A6C34878D82A}">
                    <a16:rowId xmlns:a16="http://schemas.microsoft.com/office/drawing/2014/main" val="3487196854"/>
                  </a:ext>
                </a:extLst>
              </a:tr>
              <a:tr h="370840">
                <a:tc>
                  <a:txBody>
                    <a:bodyPr/>
                    <a:lstStyle/>
                    <a:p>
                      <a:r>
                        <a:rPr lang="zh-CN" altLang="en-US" dirty="0"/>
                        <a:t>电刺激</a:t>
                      </a:r>
                    </a:p>
                  </a:txBody>
                  <a:tcPr/>
                </a:tc>
                <a:tc>
                  <a:txBody>
                    <a:bodyPr/>
                    <a:lstStyle/>
                    <a:p>
                      <a:r>
                        <a:rPr lang="zh-CN" altLang="en-US" dirty="0"/>
                        <a:t>高分辨率和快速响应</a:t>
                      </a:r>
                    </a:p>
                  </a:txBody>
                  <a:tcPr/>
                </a:tc>
                <a:extLst>
                  <a:ext uri="{0D108BD9-81ED-4DB2-BD59-A6C34878D82A}">
                    <a16:rowId xmlns:a16="http://schemas.microsoft.com/office/drawing/2014/main" val="2289415721"/>
                  </a:ext>
                </a:extLst>
              </a:tr>
              <a:tr h="370840">
                <a:tc>
                  <a:txBody>
                    <a:bodyPr/>
                    <a:lstStyle/>
                    <a:p>
                      <a:r>
                        <a:rPr lang="zh-CN" altLang="en-US" dirty="0"/>
                        <a:t>热刺激</a:t>
                      </a:r>
                    </a:p>
                  </a:txBody>
                  <a:tcPr/>
                </a:tc>
                <a:tc>
                  <a:txBody>
                    <a:bodyPr/>
                    <a:lstStyle/>
                    <a:p>
                      <a:r>
                        <a:rPr lang="zh-CN" altLang="en-US" dirty="0"/>
                        <a:t>没有与其他刺激窜扰</a:t>
                      </a:r>
                    </a:p>
                  </a:txBody>
                  <a:tcPr/>
                </a:tc>
                <a:extLst>
                  <a:ext uri="{0D108BD9-81ED-4DB2-BD59-A6C34878D82A}">
                    <a16:rowId xmlns:a16="http://schemas.microsoft.com/office/drawing/2014/main" val="73483886"/>
                  </a:ext>
                </a:extLst>
              </a:tr>
              <a:tr h="370840">
                <a:tc>
                  <a:txBody>
                    <a:bodyPr/>
                    <a:lstStyle/>
                    <a:p>
                      <a:r>
                        <a:rPr lang="zh-CN" altLang="en-US" dirty="0"/>
                        <a:t>机械振动刺激</a:t>
                      </a:r>
                    </a:p>
                  </a:txBody>
                  <a:tcPr/>
                </a:tc>
                <a:tc>
                  <a:txBody>
                    <a:bodyPr/>
                    <a:lstStyle/>
                    <a:p>
                      <a:r>
                        <a:rPr lang="zh-CN" altLang="en-US" dirty="0"/>
                        <a:t>舒适的皮肤反馈</a:t>
                      </a:r>
                    </a:p>
                  </a:txBody>
                  <a:tcPr/>
                </a:tc>
                <a:extLst>
                  <a:ext uri="{0D108BD9-81ED-4DB2-BD59-A6C34878D82A}">
                    <a16:rowId xmlns:a16="http://schemas.microsoft.com/office/drawing/2014/main" val="119414372"/>
                  </a:ext>
                </a:extLst>
              </a:tr>
            </a:tbl>
          </a:graphicData>
        </a:graphic>
      </p:graphicFrame>
      <p:pic>
        <p:nvPicPr>
          <p:cNvPr id="11" name="图片 10">
            <a:extLst>
              <a:ext uri="{FF2B5EF4-FFF2-40B4-BE49-F238E27FC236}">
                <a16:creationId xmlns:a16="http://schemas.microsoft.com/office/drawing/2014/main" id="{A9D3A8FC-7A42-8501-3342-885A36D9842C}"/>
              </a:ext>
            </a:extLst>
          </p:cNvPr>
          <p:cNvPicPr>
            <a:picLocks noChangeAspect="1"/>
          </p:cNvPicPr>
          <p:nvPr/>
        </p:nvPicPr>
        <p:blipFill>
          <a:blip r:embed="rId4"/>
          <a:stretch>
            <a:fillRect/>
          </a:stretch>
        </p:blipFill>
        <p:spPr>
          <a:xfrm>
            <a:off x="7683755" y="1193186"/>
            <a:ext cx="3768017" cy="3137626"/>
          </a:xfrm>
          <a:prstGeom prst="rect">
            <a:avLst/>
          </a:prstGeom>
        </p:spPr>
      </p:pic>
      <p:sp>
        <p:nvSpPr>
          <p:cNvPr id="12" name="矩形 11">
            <a:extLst>
              <a:ext uri="{FF2B5EF4-FFF2-40B4-BE49-F238E27FC236}">
                <a16:creationId xmlns:a16="http://schemas.microsoft.com/office/drawing/2014/main" id="{069995B3-E07F-9BA5-2736-F1916DA654B0}"/>
              </a:ext>
            </a:extLst>
          </p:cNvPr>
          <p:cNvSpPr/>
          <p:nvPr/>
        </p:nvSpPr>
        <p:spPr>
          <a:xfrm>
            <a:off x="7350919" y="1115584"/>
            <a:ext cx="971550" cy="6929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11867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14831CD5-52B9-F352-66E8-899A0C216BAC}"/>
              </a:ext>
            </a:extLst>
          </p:cNvPr>
          <p:cNvCxnSpPr>
            <a:cxnSpLocks/>
          </p:cNvCxnSpPr>
          <p:nvPr/>
        </p:nvCxnSpPr>
        <p:spPr>
          <a:xfrm flipV="1">
            <a:off x="583474" y="731521"/>
            <a:ext cx="11025051" cy="0"/>
          </a:xfrm>
          <a:prstGeom prst="line">
            <a:avLst/>
          </a:prstGeom>
          <a:ln w="19050">
            <a:solidFill>
              <a:srgbClr val="7030A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B2E858B2-716B-A216-5829-53DE764FD73B}"/>
              </a:ext>
            </a:extLst>
          </p:cNvPr>
          <p:cNvSpPr txBox="1"/>
          <p:nvPr/>
        </p:nvSpPr>
        <p:spPr>
          <a:xfrm>
            <a:off x="2971800" y="270165"/>
            <a:ext cx="6504083" cy="461356"/>
          </a:xfrm>
          <a:prstGeom prst="rect">
            <a:avLst/>
          </a:prstGeom>
          <a:noFill/>
        </p:spPr>
        <p:txBody>
          <a:bodyPr wrap="square" rtlCol="0">
            <a:spAutoFit/>
          </a:bodyPr>
          <a:lstStyle/>
          <a:p>
            <a:r>
              <a:rPr lang="en-US" altLang="zh-CN" sz="2400" dirty="0"/>
              <a:t>A single communication System designed</a:t>
            </a:r>
          </a:p>
        </p:txBody>
      </p:sp>
      <p:sp>
        <p:nvSpPr>
          <p:cNvPr id="32" name="矩形 31">
            <a:extLst>
              <a:ext uri="{FF2B5EF4-FFF2-40B4-BE49-F238E27FC236}">
                <a16:creationId xmlns:a16="http://schemas.microsoft.com/office/drawing/2014/main" id="{701A04BC-F57B-A879-6BCF-259E10E7BE91}"/>
              </a:ext>
            </a:extLst>
          </p:cNvPr>
          <p:cNvSpPr/>
          <p:nvPr/>
        </p:nvSpPr>
        <p:spPr>
          <a:xfrm>
            <a:off x="325582" y="1399310"/>
            <a:ext cx="1558637" cy="8035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Sensor</a:t>
            </a:r>
            <a:endParaRPr lang="zh-CN" altLang="en-US" dirty="0"/>
          </a:p>
        </p:txBody>
      </p:sp>
      <p:sp>
        <p:nvSpPr>
          <p:cNvPr id="33" name="矩形 32">
            <a:extLst>
              <a:ext uri="{FF2B5EF4-FFF2-40B4-BE49-F238E27FC236}">
                <a16:creationId xmlns:a16="http://schemas.microsoft.com/office/drawing/2014/main" id="{67138CB6-2BF2-B732-0583-2E2CC76A8192}"/>
              </a:ext>
            </a:extLst>
          </p:cNvPr>
          <p:cNvSpPr/>
          <p:nvPr/>
        </p:nvSpPr>
        <p:spPr>
          <a:xfrm>
            <a:off x="2105890" y="1399310"/>
            <a:ext cx="2119746" cy="8035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Sensor signal converse</a:t>
            </a:r>
            <a:endParaRPr lang="zh-CN" altLang="en-US" dirty="0"/>
          </a:p>
        </p:txBody>
      </p:sp>
      <p:sp>
        <p:nvSpPr>
          <p:cNvPr id="34" name="矩形 33">
            <a:extLst>
              <a:ext uri="{FF2B5EF4-FFF2-40B4-BE49-F238E27FC236}">
                <a16:creationId xmlns:a16="http://schemas.microsoft.com/office/drawing/2014/main" id="{9C13605A-FE30-368F-143C-DBB9F39DE7DC}"/>
              </a:ext>
            </a:extLst>
          </p:cNvPr>
          <p:cNvSpPr/>
          <p:nvPr/>
        </p:nvSpPr>
        <p:spPr>
          <a:xfrm>
            <a:off x="4558144" y="1399310"/>
            <a:ext cx="2119746" cy="8035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AD Sample</a:t>
            </a:r>
            <a:endParaRPr lang="zh-CN" altLang="en-US" dirty="0"/>
          </a:p>
        </p:txBody>
      </p:sp>
      <p:sp>
        <p:nvSpPr>
          <p:cNvPr id="35" name="矩形 34">
            <a:extLst>
              <a:ext uri="{FF2B5EF4-FFF2-40B4-BE49-F238E27FC236}">
                <a16:creationId xmlns:a16="http://schemas.microsoft.com/office/drawing/2014/main" id="{947ACA35-6FDA-104D-E5E3-A2206C1A9585}"/>
              </a:ext>
            </a:extLst>
          </p:cNvPr>
          <p:cNvSpPr/>
          <p:nvPr/>
        </p:nvSpPr>
        <p:spPr>
          <a:xfrm>
            <a:off x="7010398" y="1399310"/>
            <a:ext cx="2119746" cy="8035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MCU</a:t>
            </a:r>
            <a:endParaRPr lang="zh-CN" altLang="en-US" dirty="0"/>
          </a:p>
        </p:txBody>
      </p:sp>
      <p:sp>
        <p:nvSpPr>
          <p:cNvPr id="36" name="矩形 35">
            <a:extLst>
              <a:ext uri="{FF2B5EF4-FFF2-40B4-BE49-F238E27FC236}">
                <a16:creationId xmlns:a16="http://schemas.microsoft.com/office/drawing/2014/main" id="{7A47C6DB-02F8-FEAC-2E0A-21C4C9D4A613}"/>
              </a:ext>
            </a:extLst>
          </p:cNvPr>
          <p:cNvSpPr/>
          <p:nvPr/>
        </p:nvSpPr>
        <p:spPr>
          <a:xfrm>
            <a:off x="9351816" y="1399310"/>
            <a:ext cx="2119746" cy="8035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Bluetooth</a:t>
            </a:r>
            <a:endParaRPr lang="zh-CN" altLang="en-US" dirty="0"/>
          </a:p>
        </p:txBody>
      </p:sp>
      <p:sp>
        <p:nvSpPr>
          <p:cNvPr id="51" name="矩形 50">
            <a:extLst>
              <a:ext uri="{FF2B5EF4-FFF2-40B4-BE49-F238E27FC236}">
                <a16:creationId xmlns:a16="http://schemas.microsoft.com/office/drawing/2014/main" id="{1CA2FDB3-2945-833E-FC7B-6950670738B1}"/>
              </a:ext>
            </a:extLst>
          </p:cNvPr>
          <p:cNvSpPr/>
          <p:nvPr/>
        </p:nvSpPr>
        <p:spPr>
          <a:xfrm>
            <a:off x="325582" y="2593565"/>
            <a:ext cx="2119746" cy="8035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Mobile device</a:t>
            </a:r>
            <a:endParaRPr lang="zh-CN" altLang="en-US" dirty="0"/>
          </a:p>
        </p:txBody>
      </p:sp>
      <p:sp>
        <p:nvSpPr>
          <p:cNvPr id="52" name="箭头: 右 51">
            <a:extLst>
              <a:ext uri="{FF2B5EF4-FFF2-40B4-BE49-F238E27FC236}">
                <a16:creationId xmlns:a16="http://schemas.microsoft.com/office/drawing/2014/main" id="{37962482-389C-AC72-8A25-8FB52A6CE715}"/>
              </a:ext>
            </a:extLst>
          </p:cNvPr>
          <p:cNvSpPr/>
          <p:nvPr/>
        </p:nvSpPr>
        <p:spPr>
          <a:xfrm>
            <a:off x="1946564" y="1801091"/>
            <a:ext cx="159326" cy="12468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3" name="箭头: 右 52">
            <a:extLst>
              <a:ext uri="{FF2B5EF4-FFF2-40B4-BE49-F238E27FC236}">
                <a16:creationId xmlns:a16="http://schemas.microsoft.com/office/drawing/2014/main" id="{CFC4A73A-5C14-8C78-9961-C511C4907F1B}"/>
              </a:ext>
            </a:extLst>
          </p:cNvPr>
          <p:cNvSpPr/>
          <p:nvPr/>
        </p:nvSpPr>
        <p:spPr>
          <a:xfrm>
            <a:off x="4287981" y="1780307"/>
            <a:ext cx="159326" cy="12468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4" name="箭头: 右 53">
            <a:extLst>
              <a:ext uri="{FF2B5EF4-FFF2-40B4-BE49-F238E27FC236}">
                <a16:creationId xmlns:a16="http://schemas.microsoft.com/office/drawing/2014/main" id="{2CC7DE0A-6CF1-3AE0-3D41-091C786F4BB9}"/>
              </a:ext>
            </a:extLst>
          </p:cNvPr>
          <p:cNvSpPr/>
          <p:nvPr/>
        </p:nvSpPr>
        <p:spPr>
          <a:xfrm>
            <a:off x="6788725" y="1754683"/>
            <a:ext cx="159326" cy="12468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5" name="箭头: 右 54">
            <a:extLst>
              <a:ext uri="{FF2B5EF4-FFF2-40B4-BE49-F238E27FC236}">
                <a16:creationId xmlns:a16="http://schemas.microsoft.com/office/drawing/2014/main" id="{7EB98293-BE37-899C-1940-ABE808A47312}"/>
              </a:ext>
            </a:extLst>
          </p:cNvPr>
          <p:cNvSpPr/>
          <p:nvPr/>
        </p:nvSpPr>
        <p:spPr>
          <a:xfrm>
            <a:off x="9161317" y="1738748"/>
            <a:ext cx="159326" cy="12468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6" name="箭头: 右 55">
            <a:extLst>
              <a:ext uri="{FF2B5EF4-FFF2-40B4-BE49-F238E27FC236}">
                <a16:creationId xmlns:a16="http://schemas.microsoft.com/office/drawing/2014/main" id="{47FC2C68-FF2F-3754-9DD7-32DD25AC99C6}"/>
              </a:ext>
            </a:extLst>
          </p:cNvPr>
          <p:cNvSpPr/>
          <p:nvPr/>
        </p:nvSpPr>
        <p:spPr>
          <a:xfrm>
            <a:off x="11598132" y="1759520"/>
            <a:ext cx="159326" cy="12468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59" name="文本框 58">
            <a:extLst>
              <a:ext uri="{FF2B5EF4-FFF2-40B4-BE49-F238E27FC236}">
                <a16:creationId xmlns:a16="http://schemas.microsoft.com/office/drawing/2014/main" id="{FC08A879-8A75-F8C3-5E5D-895A9F685DA9}"/>
              </a:ext>
            </a:extLst>
          </p:cNvPr>
          <p:cNvSpPr txBox="1"/>
          <p:nvPr/>
        </p:nvSpPr>
        <p:spPr>
          <a:xfrm>
            <a:off x="583474" y="5239782"/>
            <a:ext cx="1463517" cy="369332"/>
          </a:xfrm>
          <a:prstGeom prst="rect">
            <a:avLst/>
          </a:prstGeom>
          <a:noFill/>
        </p:spPr>
        <p:txBody>
          <a:bodyPr wrap="square" rtlCol="0">
            <a:spAutoFit/>
          </a:bodyPr>
          <a:lstStyle/>
          <a:p>
            <a:r>
              <a:rPr lang="zh-CN" altLang="en-US" dirty="0"/>
              <a:t>后期规划：</a:t>
            </a:r>
          </a:p>
        </p:txBody>
      </p:sp>
      <p:sp>
        <p:nvSpPr>
          <p:cNvPr id="60" name="文本框 59">
            <a:extLst>
              <a:ext uri="{FF2B5EF4-FFF2-40B4-BE49-F238E27FC236}">
                <a16:creationId xmlns:a16="http://schemas.microsoft.com/office/drawing/2014/main" id="{89A56DCC-B293-5B52-49FF-C867803FDADA}"/>
              </a:ext>
            </a:extLst>
          </p:cNvPr>
          <p:cNvSpPr txBox="1"/>
          <p:nvPr/>
        </p:nvSpPr>
        <p:spPr>
          <a:xfrm>
            <a:off x="583474" y="5632063"/>
            <a:ext cx="5397631" cy="1200329"/>
          </a:xfrm>
          <a:prstGeom prst="rect">
            <a:avLst/>
          </a:prstGeom>
          <a:noFill/>
        </p:spPr>
        <p:txBody>
          <a:bodyPr wrap="none" rtlCol="0">
            <a:spAutoFit/>
          </a:bodyPr>
          <a:lstStyle/>
          <a:p>
            <a:r>
              <a:rPr lang="en-US" altLang="zh-CN" dirty="0"/>
              <a:t>1</a:t>
            </a:r>
            <a:r>
              <a:rPr lang="zh-CN" altLang="en-US" dirty="0"/>
              <a:t>、多做电路，把在</a:t>
            </a:r>
            <a:r>
              <a:rPr lang="en-US" altLang="zh-CN" dirty="0"/>
              <a:t>PCB</a:t>
            </a:r>
            <a:r>
              <a:rPr lang="zh-CN" altLang="en-US" dirty="0"/>
              <a:t>上做电路做好来</a:t>
            </a:r>
            <a:endParaRPr lang="en-US" altLang="zh-CN" dirty="0"/>
          </a:p>
          <a:p>
            <a:r>
              <a:rPr lang="en-US" altLang="zh-CN" dirty="0"/>
              <a:t>2</a:t>
            </a:r>
            <a:r>
              <a:rPr lang="zh-CN" altLang="en-US" dirty="0"/>
              <a:t>、结合实验室的电学仪器做好对电信号的分析</a:t>
            </a:r>
            <a:endParaRPr lang="en-US" altLang="zh-CN" dirty="0"/>
          </a:p>
          <a:p>
            <a:r>
              <a:rPr lang="en-US" altLang="zh-CN" dirty="0"/>
              <a:t>3</a:t>
            </a:r>
            <a:r>
              <a:rPr lang="zh-CN" altLang="en-US" dirty="0"/>
              <a:t>、减少对杜邦线的依赖，把线路尽可能坐在板子上</a:t>
            </a:r>
            <a:endParaRPr lang="en-US" altLang="zh-CN" dirty="0"/>
          </a:p>
          <a:p>
            <a:r>
              <a:rPr lang="en-US" altLang="zh-CN" dirty="0"/>
              <a:t>4</a:t>
            </a:r>
            <a:r>
              <a:rPr lang="zh-CN" altLang="en-US" dirty="0"/>
              <a:t>、阵列传感器采集数据的可视化</a:t>
            </a:r>
          </a:p>
        </p:txBody>
      </p:sp>
      <p:sp>
        <p:nvSpPr>
          <p:cNvPr id="61" name="文本框 60">
            <a:extLst>
              <a:ext uri="{FF2B5EF4-FFF2-40B4-BE49-F238E27FC236}">
                <a16:creationId xmlns:a16="http://schemas.microsoft.com/office/drawing/2014/main" id="{A95D082F-A648-E25A-B1E9-422C1DC60657}"/>
              </a:ext>
            </a:extLst>
          </p:cNvPr>
          <p:cNvSpPr txBox="1"/>
          <p:nvPr/>
        </p:nvSpPr>
        <p:spPr>
          <a:xfrm>
            <a:off x="435486" y="3603154"/>
            <a:ext cx="1569660" cy="369332"/>
          </a:xfrm>
          <a:prstGeom prst="rect">
            <a:avLst/>
          </a:prstGeom>
          <a:noFill/>
        </p:spPr>
        <p:txBody>
          <a:bodyPr wrap="none" rtlCol="0">
            <a:spAutoFit/>
          </a:bodyPr>
          <a:lstStyle/>
          <a:p>
            <a:r>
              <a:rPr lang="zh-CN" altLang="en-US" dirty="0"/>
              <a:t>存在的问题：</a:t>
            </a:r>
          </a:p>
        </p:txBody>
      </p:sp>
      <p:sp>
        <p:nvSpPr>
          <p:cNvPr id="62" name="文本框 61">
            <a:extLst>
              <a:ext uri="{FF2B5EF4-FFF2-40B4-BE49-F238E27FC236}">
                <a16:creationId xmlns:a16="http://schemas.microsoft.com/office/drawing/2014/main" id="{2E7C32CE-0519-F5C1-658D-64D8F6D08F0E}"/>
              </a:ext>
            </a:extLst>
          </p:cNvPr>
          <p:cNvSpPr txBox="1"/>
          <p:nvPr/>
        </p:nvSpPr>
        <p:spPr>
          <a:xfrm>
            <a:off x="583474" y="4045527"/>
            <a:ext cx="3781805" cy="646331"/>
          </a:xfrm>
          <a:prstGeom prst="rect">
            <a:avLst/>
          </a:prstGeom>
          <a:noFill/>
        </p:spPr>
        <p:txBody>
          <a:bodyPr wrap="none" rtlCol="0">
            <a:spAutoFit/>
          </a:bodyPr>
          <a:lstStyle/>
          <a:p>
            <a:r>
              <a:rPr lang="en-US" altLang="zh-CN" dirty="0"/>
              <a:t>1</a:t>
            </a:r>
            <a:r>
              <a:rPr lang="zh-CN" altLang="en-US" dirty="0"/>
              <a:t>、传感器信号的采集电路设计不熟</a:t>
            </a:r>
            <a:endParaRPr lang="en-US" altLang="zh-CN" dirty="0"/>
          </a:p>
          <a:p>
            <a:r>
              <a:rPr lang="en-US" altLang="zh-CN" dirty="0"/>
              <a:t>2</a:t>
            </a:r>
            <a:r>
              <a:rPr lang="zh-CN" altLang="en-US" dirty="0"/>
              <a:t>、没有很好把柔性系统搭建出来</a:t>
            </a:r>
          </a:p>
        </p:txBody>
      </p:sp>
      <p:sp>
        <p:nvSpPr>
          <p:cNvPr id="63" name="矩形: 圆角 62">
            <a:extLst>
              <a:ext uri="{FF2B5EF4-FFF2-40B4-BE49-F238E27FC236}">
                <a16:creationId xmlns:a16="http://schemas.microsoft.com/office/drawing/2014/main" id="{F783EA6F-5126-011A-2BFF-5E226D4515B9}"/>
              </a:ext>
            </a:extLst>
          </p:cNvPr>
          <p:cNvSpPr/>
          <p:nvPr/>
        </p:nvSpPr>
        <p:spPr>
          <a:xfrm>
            <a:off x="8181107" y="2579719"/>
            <a:ext cx="2119746" cy="63037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dirty="0"/>
              <a:t>先让板子上的电路能用起来</a:t>
            </a:r>
          </a:p>
        </p:txBody>
      </p:sp>
      <p:sp>
        <p:nvSpPr>
          <p:cNvPr id="64" name="箭头: 下 63">
            <a:extLst>
              <a:ext uri="{FF2B5EF4-FFF2-40B4-BE49-F238E27FC236}">
                <a16:creationId xmlns:a16="http://schemas.microsoft.com/office/drawing/2014/main" id="{1DE9862E-54F1-CF14-3547-26A6C4ECB2C7}"/>
              </a:ext>
            </a:extLst>
          </p:cNvPr>
          <p:cNvSpPr/>
          <p:nvPr/>
        </p:nvSpPr>
        <p:spPr>
          <a:xfrm>
            <a:off x="9277657" y="3294200"/>
            <a:ext cx="155240" cy="518572"/>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5" name="矩形: 圆角 64">
            <a:extLst>
              <a:ext uri="{FF2B5EF4-FFF2-40B4-BE49-F238E27FC236}">
                <a16:creationId xmlns:a16="http://schemas.microsoft.com/office/drawing/2014/main" id="{E2150F7D-67C7-577C-6A2C-46265A2380DE}"/>
              </a:ext>
            </a:extLst>
          </p:cNvPr>
          <p:cNvSpPr/>
          <p:nvPr/>
        </p:nvSpPr>
        <p:spPr>
          <a:xfrm>
            <a:off x="8217784" y="3867939"/>
            <a:ext cx="2119746" cy="63037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dirty="0"/>
              <a:t>系统设计和优化</a:t>
            </a:r>
          </a:p>
        </p:txBody>
      </p:sp>
      <p:sp>
        <p:nvSpPr>
          <p:cNvPr id="66" name="箭头: 下 65">
            <a:extLst>
              <a:ext uri="{FF2B5EF4-FFF2-40B4-BE49-F238E27FC236}">
                <a16:creationId xmlns:a16="http://schemas.microsoft.com/office/drawing/2014/main" id="{287485DF-6E8E-1C65-49B7-75B3960C3BDF}"/>
              </a:ext>
            </a:extLst>
          </p:cNvPr>
          <p:cNvSpPr/>
          <p:nvPr/>
        </p:nvSpPr>
        <p:spPr>
          <a:xfrm>
            <a:off x="9274196" y="4601531"/>
            <a:ext cx="155240" cy="454434"/>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67" name="矩形: 圆角 66">
            <a:extLst>
              <a:ext uri="{FF2B5EF4-FFF2-40B4-BE49-F238E27FC236}">
                <a16:creationId xmlns:a16="http://schemas.microsoft.com/office/drawing/2014/main" id="{32095688-BB6F-CFCA-E582-CAC8CB520EB4}"/>
              </a:ext>
            </a:extLst>
          </p:cNvPr>
          <p:cNvSpPr/>
          <p:nvPr/>
        </p:nvSpPr>
        <p:spPr>
          <a:xfrm>
            <a:off x="8291943" y="5055965"/>
            <a:ext cx="2119746" cy="63037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dirty="0"/>
              <a:t>电路工艺问题</a:t>
            </a:r>
          </a:p>
        </p:txBody>
      </p:sp>
      <p:sp>
        <p:nvSpPr>
          <p:cNvPr id="68" name="矩形: 圆角 67">
            <a:extLst>
              <a:ext uri="{FF2B5EF4-FFF2-40B4-BE49-F238E27FC236}">
                <a16:creationId xmlns:a16="http://schemas.microsoft.com/office/drawing/2014/main" id="{7E5B3C18-968A-C1D8-C97B-929551A0B2E2}"/>
              </a:ext>
            </a:extLst>
          </p:cNvPr>
          <p:cNvSpPr/>
          <p:nvPr/>
        </p:nvSpPr>
        <p:spPr>
          <a:xfrm>
            <a:off x="8291943" y="6243991"/>
            <a:ext cx="2119746" cy="63037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dirty="0"/>
              <a:t>集成</a:t>
            </a:r>
          </a:p>
        </p:txBody>
      </p:sp>
      <p:sp>
        <p:nvSpPr>
          <p:cNvPr id="69" name="箭头: 下 68">
            <a:extLst>
              <a:ext uri="{FF2B5EF4-FFF2-40B4-BE49-F238E27FC236}">
                <a16:creationId xmlns:a16="http://schemas.microsoft.com/office/drawing/2014/main" id="{FC8A062D-2B55-505C-D349-EE742992EDF6}"/>
              </a:ext>
            </a:extLst>
          </p:cNvPr>
          <p:cNvSpPr/>
          <p:nvPr/>
        </p:nvSpPr>
        <p:spPr>
          <a:xfrm>
            <a:off x="9299235" y="5709896"/>
            <a:ext cx="155240" cy="454434"/>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71" name="矩形: 圆角 70">
            <a:extLst>
              <a:ext uri="{FF2B5EF4-FFF2-40B4-BE49-F238E27FC236}">
                <a16:creationId xmlns:a16="http://schemas.microsoft.com/office/drawing/2014/main" id="{89DED140-61AC-2D9C-0A14-18C2C5F3A1CD}"/>
              </a:ext>
            </a:extLst>
          </p:cNvPr>
          <p:cNvSpPr/>
          <p:nvPr/>
        </p:nvSpPr>
        <p:spPr>
          <a:xfrm>
            <a:off x="7800109" y="2369127"/>
            <a:ext cx="4246418" cy="468976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框 71">
            <a:extLst>
              <a:ext uri="{FF2B5EF4-FFF2-40B4-BE49-F238E27FC236}">
                <a16:creationId xmlns:a16="http://schemas.microsoft.com/office/drawing/2014/main" id="{ADF8A58B-D59A-DCF4-8B0F-D6126F70A9D6}"/>
              </a:ext>
            </a:extLst>
          </p:cNvPr>
          <p:cNvSpPr txBox="1"/>
          <p:nvPr/>
        </p:nvSpPr>
        <p:spPr>
          <a:xfrm>
            <a:off x="10702636" y="3603154"/>
            <a:ext cx="45719" cy="646331"/>
          </a:xfrm>
          <a:prstGeom prst="rect">
            <a:avLst/>
          </a:prstGeom>
          <a:noFill/>
        </p:spPr>
        <p:txBody>
          <a:bodyPr wrap="square" rtlCol="0">
            <a:spAutoFit/>
          </a:bodyPr>
          <a:lstStyle/>
          <a:p>
            <a:r>
              <a:rPr lang="zh-CN" altLang="en-US" dirty="0"/>
              <a:t>规划</a:t>
            </a:r>
          </a:p>
        </p:txBody>
      </p:sp>
    </p:spTree>
    <p:extLst>
      <p:ext uri="{BB962C8B-B14F-4D97-AF65-F5344CB8AC3E}">
        <p14:creationId xmlns:p14="http://schemas.microsoft.com/office/powerpoint/2010/main" val="387306337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Arial"/>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1049</TotalTime>
  <Words>432</Words>
  <Application>Microsoft Office PowerPoint</Application>
  <PresentationFormat>宽屏</PresentationFormat>
  <Paragraphs>105</Paragraphs>
  <Slides>6</Slides>
  <Notes>5</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6</vt:i4>
      </vt:variant>
    </vt:vector>
  </HeadingPairs>
  <TitlesOfParts>
    <vt:vector size="11" baseType="lpstr">
      <vt:lpstr>等线</vt:lpstr>
      <vt:lpstr>微软雅黑</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Ji Yongsheng</dc:creator>
  <cp:lastModifiedBy>Ji Yongsheng</cp:lastModifiedBy>
  <cp:revision>14</cp:revision>
  <dcterms:created xsi:type="dcterms:W3CDTF">2021-11-26T02:11:25Z</dcterms:created>
  <dcterms:modified xsi:type="dcterms:W3CDTF">2022-09-08T07:23:31Z</dcterms:modified>
</cp:coreProperties>
</file>

<file path=docProps/thumbnail.jpeg>
</file>